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7"/>
  </p:notesMasterIdLst>
  <p:handoutMasterIdLst>
    <p:handoutMasterId r:id="rId58"/>
  </p:handoutMasterIdLst>
  <p:sldIdLst>
    <p:sldId id="256" r:id="rId3"/>
    <p:sldId id="400" r:id="rId4"/>
    <p:sldId id="401" r:id="rId5"/>
    <p:sldId id="402" r:id="rId6"/>
    <p:sldId id="328" r:id="rId7"/>
    <p:sldId id="330" r:id="rId8"/>
    <p:sldId id="324" r:id="rId9"/>
    <p:sldId id="327" r:id="rId10"/>
    <p:sldId id="329" r:id="rId11"/>
    <p:sldId id="403" r:id="rId12"/>
    <p:sldId id="323" r:id="rId13"/>
    <p:sldId id="355" r:id="rId14"/>
    <p:sldId id="357" r:id="rId15"/>
    <p:sldId id="359" r:id="rId16"/>
    <p:sldId id="404" r:id="rId17"/>
    <p:sldId id="361" r:id="rId18"/>
    <p:sldId id="362" r:id="rId19"/>
    <p:sldId id="363" r:id="rId20"/>
    <p:sldId id="356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96" r:id="rId38"/>
    <p:sldId id="380" r:id="rId39"/>
    <p:sldId id="381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7" r:id="rId54"/>
    <p:sldId id="398" r:id="rId55"/>
    <p:sldId id="399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5A4"/>
    <a:srgbClr val="66666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7" autoAdjust="0"/>
    <p:restoredTop sz="94905" autoAdjust="0"/>
  </p:normalViewPr>
  <p:slideViewPr>
    <p:cSldViewPr>
      <p:cViewPr varScale="1">
        <p:scale>
          <a:sx n="108" d="100"/>
          <a:sy n="108" d="100"/>
        </p:scale>
        <p:origin x="-96" y="-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30" y="2751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93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DE2FF-F056-40B4-8274-2BD4EEC51DF4}" type="datetimeFigureOut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80865-DBE5-4229-BCFD-3D804E47B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5661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6F422-1245-4A2D-AF23-852F2E2CA46C}" type="datetimeFigureOut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E2BC9-B85C-48CE-94AE-4407FD9972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6547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31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2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Variation of traits due to</a:t>
            </a:r>
            <a:r>
              <a:rPr lang="en-US" altLang="ko-KR" baseline="0" dirty="0" smtClean="0"/>
              <a:t> genetic factor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670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Variation of traits due to</a:t>
            </a:r>
            <a:r>
              <a:rPr lang="en-US" altLang="ko-KR" baseline="0" dirty="0" smtClean="0"/>
              <a:t> genetic factor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67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Variation of traits due to</a:t>
            </a:r>
            <a:r>
              <a:rPr lang="en-US" altLang="ko-KR" baseline="0" dirty="0" smtClean="0"/>
              <a:t> genetic factor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670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Meaning of heritability&amp;</a:t>
            </a:r>
            <a:r>
              <a:rPr lang="en-US" altLang="ko-KR" baseline="0" dirty="0" smtClean="0"/>
              <a:t> its use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65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182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671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46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528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2060849"/>
            <a:ext cx="6960096" cy="14700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9349" y="450912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375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59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108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6108">
            <a:off x="6534634" y="900132"/>
            <a:ext cx="8013700" cy="61312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579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292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528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429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60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483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32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03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7776" y="950441"/>
            <a:ext cx="10972800" cy="7200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 b="1" baseline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1988840"/>
            <a:ext cx="10972800" cy="4425355"/>
          </a:xfrm>
        </p:spPr>
        <p:txBody>
          <a:bodyPr>
            <a:normAutofit/>
          </a:bodyPr>
          <a:lstStyle>
            <a:lvl1pPr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 dirty="0" smtClean="0"/>
              <a:t>master</a:t>
            </a:r>
            <a:r>
              <a:rPr lang="ko-KR" altLang="en-US" dirty="0" smtClean="0"/>
              <a:t>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8" name="직사각형 17"/>
          <p:cNvSpPr/>
          <p:nvPr userDrawn="1"/>
        </p:nvSpPr>
        <p:spPr>
          <a:xfrm>
            <a:off x="-1" y="-3823"/>
            <a:ext cx="6080223" cy="77235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직사각형 8"/>
          <p:cNvSpPr/>
          <p:nvPr userDrawn="1"/>
        </p:nvSpPr>
        <p:spPr>
          <a:xfrm>
            <a:off x="6080223" y="0"/>
            <a:ext cx="6116400" cy="77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087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904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7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34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1"/>
            <a:ext cx="12192000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4751851" y="2906713"/>
            <a:ext cx="5998368" cy="1500187"/>
          </a:xfrm>
        </p:spPr>
        <p:txBody>
          <a:bodyPr anchor="b">
            <a:noAutofit/>
          </a:bodyPr>
          <a:lstStyle>
            <a:lvl1pPr marL="0" indent="0">
              <a:buNone/>
              <a:defRPr sz="60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rebuchet MS" panose="020B06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Introduction</a:t>
            </a:r>
            <a:endParaRPr lang="ko-KR" altLang="en-US" dirty="0" smtClean="0"/>
          </a:p>
        </p:txBody>
      </p:sp>
      <p:sp>
        <p:nvSpPr>
          <p:cNvPr id="9" name="텍스트 개체 틀 2"/>
          <p:cNvSpPr>
            <a:spLocks noGrp="1"/>
          </p:cNvSpPr>
          <p:nvPr>
            <p:ph type="body" idx="13" hasCustomPrompt="1"/>
          </p:nvPr>
        </p:nvSpPr>
        <p:spPr>
          <a:xfrm>
            <a:off x="5903979" y="4437112"/>
            <a:ext cx="4846240" cy="432049"/>
          </a:xfrm>
        </p:spPr>
        <p:txBody>
          <a:bodyPr anchor="b">
            <a:noAutofit/>
          </a:bodyPr>
          <a:lstStyle>
            <a:lvl1pPr marL="0" indent="0" algn="r">
              <a:buNone/>
              <a:defRPr sz="25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rebuchet MS" panose="020B06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1516503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4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4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"/>
            <a:ext cx="12192000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제목 1"/>
          <p:cNvSpPr>
            <a:spLocks noGrp="1"/>
          </p:cNvSpPr>
          <p:nvPr>
            <p:ph type="title" hasCustomPrompt="1"/>
          </p:nvPr>
        </p:nvSpPr>
        <p:spPr>
          <a:xfrm>
            <a:off x="307776" y="404664"/>
            <a:ext cx="10972800" cy="720080"/>
          </a:xfrm>
        </p:spPr>
        <p:txBody>
          <a:bodyPr/>
          <a:lstStyle>
            <a:lvl1pPr algn="l">
              <a:defRPr b="1" baseline="0">
                <a:latin typeface="Trebuchet MS" panose="020B0603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1pPr>
          </a:lstStyle>
          <a:p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8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66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055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320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31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6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177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3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252390" y="2204864"/>
            <a:ext cx="7643810" cy="1470025"/>
          </a:xfrm>
        </p:spPr>
        <p:txBody>
          <a:bodyPr>
            <a:noAutofit/>
          </a:bodyPr>
          <a:lstStyle/>
          <a:p>
            <a:pPr algn="l"/>
            <a:r>
              <a:rPr lang="en-US" altLang="ko-KR" sz="3800" b="1" dirty="0" smtClean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Heritability Estimation of Dichotomous phenotypes </a:t>
            </a:r>
            <a:br>
              <a:rPr lang="en-US" altLang="ko-KR" sz="3800" b="1" dirty="0" smtClean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</a:br>
            <a:r>
              <a:rPr lang="en-US" altLang="ko-KR" sz="3800" b="1" dirty="0" smtClean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Using a Liability Threshold Model on Ascertained Family-based Samples</a:t>
            </a:r>
            <a:endParaRPr lang="ko-KR" altLang="en-US" sz="3800" b="1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63352" y="5157192"/>
            <a:ext cx="6400800" cy="1296144"/>
          </a:xfrm>
        </p:spPr>
        <p:txBody>
          <a:bodyPr>
            <a:normAutofit/>
          </a:bodyPr>
          <a:lstStyle/>
          <a:p>
            <a:pPr algn="l"/>
            <a:r>
              <a:rPr lang="en-US" altLang="ko-KR" sz="3500" b="1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Wonji</a:t>
            </a:r>
            <a:r>
              <a:rPr lang="en-US" altLang="ko-KR" sz="3500" b="1" dirty="0" smtClean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Kim</a:t>
            </a:r>
          </a:p>
          <a:p>
            <a:pPr algn="l"/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 23, 2019</a:t>
            </a:r>
            <a:endParaRPr lang="en-US" altLang="ko-KR" sz="2400" b="1" dirty="0" smtClean="0"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352" y="260648"/>
            <a:ext cx="6256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  <a:cs typeface="Tahoma" panose="020B0604030504040204" pitchFamily="34" charset="0"/>
              </a:rPr>
              <a:t>Statistical Genetics and Network Science Meeting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+mj-lt"/>
              <a:ea typeface="나눔바른고딕" panose="020B0603020101020101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Ascertainment bias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84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Purpose and Novelty of This Study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 chapter 3, the proposed method could</a:t>
            </a:r>
          </a:p>
          <a:p>
            <a:pPr lvl="1"/>
            <a:r>
              <a:rPr lang="en-US" altLang="ko-KR" dirty="0"/>
              <a:t>quantify family history of disease for general family structure</a:t>
            </a:r>
          </a:p>
          <a:p>
            <a:pPr lvl="1"/>
            <a:r>
              <a:rPr lang="en-US" altLang="ko-KR" dirty="0" smtClean="0"/>
              <a:t>select informative subjects based on the disease status of their relatives</a:t>
            </a:r>
          </a:p>
          <a:p>
            <a:pPr lvl="1"/>
            <a:r>
              <a:rPr lang="en-US" altLang="ko-KR" dirty="0" smtClean="0"/>
              <a:t>improve statistical power of genetic association studies</a:t>
            </a:r>
          </a:p>
          <a:p>
            <a:pPr lvl="1"/>
            <a:r>
              <a:rPr lang="en-US" altLang="ko-KR" dirty="0" smtClean="0"/>
              <a:t>be implemented with R language</a:t>
            </a:r>
          </a:p>
          <a:p>
            <a:endParaRPr lang="en-US" altLang="ko-KR" dirty="0"/>
          </a:p>
          <a:p>
            <a:r>
              <a:rPr lang="en-US" altLang="ko-KR" dirty="0" smtClean="0"/>
              <a:t>In chapter 4, the proposed method could</a:t>
            </a:r>
          </a:p>
          <a:p>
            <a:pPr lvl="1"/>
            <a:r>
              <a:rPr lang="en-US" altLang="ko-KR" dirty="0" smtClean="0"/>
              <a:t>estimate the heritability and genetic/environmental effect simultaneously</a:t>
            </a:r>
          </a:p>
          <a:p>
            <a:pPr lvl="1"/>
            <a:r>
              <a:rPr lang="en-US" altLang="ko-KR" dirty="0" smtClean="0"/>
              <a:t>provide robust estimator to misspecification of prevalence</a:t>
            </a:r>
          </a:p>
          <a:p>
            <a:pPr lvl="1"/>
            <a:r>
              <a:rPr lang="en-US" altLang="ko-KR" dirty="0" smtClean="0"/>
              <a:t>perform statistical testing using conditional expected score test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An overview of liability threshold model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5447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Review of Liability Threshold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Review of heritability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Purpose and novelty of this </a:t>
            </a:r>
            <a:r>
              <a:rPr lang="en-US" altLang="ko-KR" sz="1400" b="1" dirty="0" smtClean="0"/>
              <a:t>study</a:t>
            </a:r>
            <a:endParaRPr lang="ko-KR" altLang="ko-KR" sz="1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94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207568" y="1490861"/>
            <a:ext cx="9973141" cy="1362075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</a:rPr>
              <a:t>Heritability Estimation and Genetic Association Study in Family-based Design for the Disease on the Binary Trait using Liability Threshold Model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rebuchet MS" panose="020B0603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456728" y="3212976"/>
            <a:ext cx="2536671" cy="144016"/>
            <a:chOff x="989689" y="4005064"/>
            <a:chExt cx="2536671" cy="144016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989689" y="4077072"/>
              <a:ext cx="23926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3382344" y="4005064"/>
              <a:ext cx="144016" cy="144016"/>
            </a:xfrm>
            <a:prstGeom prst="ellipse">
              <a:avLst/>
            </a:prstGeom>
            <a:solidFill>
              <a:srgbClr val="E6E6E6"/>
            </a:solidFill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351584" y="3573016"/>
            <a:ext cx="6136616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Notations and the disease model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Estimation of the parameters using the EM algorithm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Conditional expected score test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Simulation study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Application to GWAS of LAM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Application to heritability estimation of CRC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Discussion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00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Notations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i="1" dirty="0" smtClean="0"/>
                  <a:t>i</a:t>
                </a:r>
                <a:r>
                  <a:rPr lang="en-US" altLang="ko-KR" dirty="0" smtClean="0"/>
                  <a:t> : family, </a:t>
                </a:r>
                <a:r>
                  <a:rPr lang="en-US" altLang="ko-KR" i="1" dirty="0" err="1" smtClean="0"/>
                  <a:t>i</a:t>
                </a:r>
                <a:r>
                  <a:rPr lang="en-US" altLang="ko-KR" i="1" dirty="0"/>
                  <a:t> </a:t>
                </a:r>
                <a:r>
                  <a:rPr lang="en-US" altLang="ko-KR" i="1" dirty="0" smtClean="0"/>
                  <a:t>= </a:t>
                </a:r>
                <a:r>
                  <a:rPr lang="en-US" altLang="ko-KR" dirty="0" smtClean="0"/>
                  <a:t>1, ... ,</a:t>
                </a:r>
                <a:r>
                  <a:rPr lang="en-US" altLang="ko-KR" i="1" dirty="0"/>
                  <a:t> </a:t>
                </a:r>
                <a:r>
                  <a:rPr lang="en-US" altLang="ko-KR" i="1" dirty="0" smtClean="0"/>
                  <a:t>n</a:t>
                </a:r>
                <a:endParaRPr lang="en-US" altLang="ko-KR" dirty="0" smtClean="0"/>
              </a:p>
              <a:p>
                <a:r>
                  <a:rPr lang="en-US" altLang="ko-KR" i="1" dirty="0" smtClean="0"/>
                  <a:t>j</a:t>
                </a:r>
                <a:r>
                  <a:rPr lang="en-US" altLang="ko-KR" dirty="0" smtClean="0"/>
                  <a:t> : individual, </a:t>
                </a:r>
                <a:r>
                  <a:rPr lang="en-US" altLang="ko-KR" i="1" dirty="0" smtClean="0"/>
                  <a:t> j</a:t>
                </a:r>
                <a:r>
                  <a:rPr lang="en-US" altLang="ko-KR" dirty="0" smtClean="0"/>
                  <a:t> = 1, ... , </a:t>
                </a:r>
                <a:r>
                  <a:rPr lang="en-US" altLang="ko-KR" i="1" dirty="0" err="1" smtClean="0"/>
                  <a:t>n</a:t>
                </a:r>
                <a:r>
                  <a:rPr lang="en-US" altLang="ko-KR" i="1" baseline="-25000" dirty="0" err="1" smtClean="0"/>
                  <a:t>i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𝑁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i="1" dirty="0" smtClean="0"/>
              </a:p>
              <a:p>
                <a:r>
                  <a:rPr lang="en-US" altLang="ko-KR" b="1" dirty="0" err="1" smtClean="0"/>
                  <a:t>X</a:t>
                </a:r>
                <a:r>
                  <a:rPr lang="en-US" altLang="ko-KR" i="1" baseline="-25000" dirty="0" err="1" smtClean="0"/>
                  <a:t>ij</a:t>
                </a:r>
                <a:r>
                  <a:rPr lang="en-US" altLang="ko-KR" dirty="0" smtClean="0"/>
                  <a:t> : environmental or genetic effects for subject </a:t>
                </a:r>
                <a:r>
                  <a:rPr lang="en-US" altLang="ko-KR" i="1" dirty="0" smtClean="0"/>
                  <a:t>j</a:t>
                </a:r>
                <a:r>
                  <a:rPr lang="en-US" altLang="ko-KR" dirty="0" smtClean="0"/>
                  <a:t> in family </a:t>
                </a:r>
                <a:r>
                  <a:rPr lang="en-US" altLang="ko-KR" i="1" dirty="0" err="1" smtClean="0"/>
                  <a:t>i</a:t>
                </a:r>
                <a:endParaRPr lang="en-US" altLang="ko-KR" i="1" dirty="0" smtClean="0"/>
              </a:p>
              <a:p>
                <a:r>
                  <a:rPr lang="en-US" altLang="ko-KR" i="1" dirty="0" err="1" smtClean="0"/>
                  <a:t>U</a:t>
                </a:r>
                <a:r>
                  <a:rPr lang="en-US" altLang="ko-KR" i="1" baseline="-25000" dirty="0" err="1" smtClean="0"/>
                  <a:t>ij</a:t>
                </a:r>
                <a:r>
                  <a:rPr lang="en-US" altLang="ko-KR" i="1" dirty="0" smtClean="0"/>
                  <a:t> </a:t>
                </a:r>
                <a:r>
                  <a:rPr lang="en-US" altLang="ko-KR" dirty="0" smtClean="0"/>
                  <a:t>: random effect including polygenic effect and random effect for subject </a:t>
                </a:r>
                <a:r>
                  <a:rPr lang="en-US" altLang="ko-KR" i="1" dirty="0" smtClean="0"/>
                  <a:t>j </a:t>
                </a:r>
                <a:r>
                  <a:rPr lang="en-US" altLang="ko-KR" dirty="0" smtClean="0"/>
                  <a:t>in family </a:t>
                </a:r>
                <a:r>
                  <a:rPr lang="en-US" altLang="ko-KR" i="1" dirty="0" err="1" smtClean="0"/>
                  <a:t>i</a:t>
                </a:r>
                <a:r>
                  <a:rPr lang="en-US" altLang="ko-KR" dirty="0" smtClean="0"/>
                  <a:t> </a:t>
                </a:r>
              </a:p>
              <a:p>
                <a:r>
                  <a:rPr lang="en-US" altLang="ko-KR" i="1" dirty="0" err="1" smtClean="0"/>
                  <a:t>L</a:t>
                </a:r>
                <a:r>
                  <a:rPr lang="en-US" altLang="ko-KR" i="1" baseline="-25000" dirty="0" err="1" smtClean="0"/>
                  <a:t>ij</a:t>
                </a:r>
                <a:r>
                  <a:rPr lang="en-US" altLang="ko-KR" dirty="0" smtClean="0"/>
                  <a:t> : liability for subject </a:t>
                </a:r>
                <a:r>
                  <a:rPr lang="en-US" altLang="ko-KR" i="1" dirty="0" smtClean="0"/>
                  <a:t>j</a:t>
                </a:r>
                <a:r>
                  <a:rPr lang="en-US" altLang="ko-KR" dirty="0" smtClean="0"/>
                  <a:t> in </a:t>
                </a:r>
                <a:r>
                  <a:rPr lang="en-US" altLang="ko-KR" dirty="0" err="1" smtClean="0"/>
                  <a:t>famliy</a:t>
                </a:r>
                <a:r>
                  <a:rPr lang="en-US" altLang="ko-KR" dirty="0" smtClean="0"/>
                  <a:t> </a:t>
                </a:r>
                <a:r>
                  <a:rPr lang="en-US" altLang="ko-KR" i="1" dirty="0" err="1"/>
                  <a:t>i</a:t>
                </a:r>
                <a:endParaRPr lang="en-US" altLang="ko-KR" i="1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3581" r="-12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5081503"/>
            <a:ext cx="11167856" cy="1494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Notations and the disease model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18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Notations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i="1" dirty="0" smtClean="0"/>
                  <a:t>c</a:t>
                </a:r>
                <a:r>
                  <a:rPr lang="en-US" altLang="ko-KR" dirty="0" smtClean="0"/>
                  <a:t> : threshold value determined from the prevalence of the disease</a:t>
                </a:r>
              </a:p>
              <a:p>
                <a:r>
                  <a:rPr lang="en-US" altLang="ko-KR" i="1" dirty="0" err="1"/>
                  <a:t>Y</a:t>
                </a:r>
                <a:r>
                  <a:rPr lang="en-US" altLang="ko-KR" i="1" baseline="-25000" dirty="0" err="1"/>
                  <a:t>ij</a:t>
                </a:r>
                <a:r>
                  <a:rPr lang="en-US" altLang="ko-KR" baseline="-25000" dirty="0"/>
                  <a:t> </a:t>
                </a:r>
                <a:r>
                  <a:rPr lang="en-US" altLang="ko-KR" dirty="0"/>
                  <a:t> : the dichotomous phenotypes for subject </a:t>
                </a:r>
                <a:r>
                  <a:rPr lang="en-US" altLang="ko-KR" i="1" dirty="0"/>
                  <a:t>j</a:t>
                </a:r>
                <a:r>
                  <a:rPr lang="en-US" altLang="ko-KR" dirty="0"/>
                  <a:t> in family </a:t>
                </a:r>
                <a:r>
                  <a:rPr lang="en-US" altLang="ko-KR" i="1" dirty="0" err="1" smtClean="0"/>
                  <a:t>i</a:t>
                </a: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&gt;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altLang="ko-KR" i="1" dirty="0"/>
              </a:p>
              <a:p>
                <a:r>
                  <a:rPr lang="en-US" altLang="ko-KR" dirty="0" smtClean="0"/>
                  <a:t>Once </a:t>
                </a:r>
                <a:r>
                  <a:rPr lang="en-US" altLang="ko-KR" i="1" dirty="0" err="1" smtClean="0"/>
                  <a:t>Y</a:t>
                </a:r>
                <a:r>
                  <a:rPr lang="en-US" altLang="ko-KR" i="1" baseline="-25000" dirty="0" err="1" smtClean="0"/>
                  <a:t>ij</a:t>
                </a:r>
                <a:r>
                  <a:rPr lang="en-US" altLang="ko-KR" dirty="0" smtClean="0"/>
                  <a:t> is observed, we can infer the range of the liability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, which are the lower and upper bound of </a:t>
                </a:r>
                <a:r>
                  <a:rPr lang="en-US" altLang="ko-KR" i="1" dirty="0" err="1" smtClean="0"/>
                  <a:t>L</a:t>
                </a:r>
                <a:r>
                  <a:rPr lang="en-US" altLang="ko-KR" i="1" baseline="-25000" dirty="0" err="1" smtClean="0"/>
                  <a:t>ij</a:t>
                </a:r>
                <a:r>
                  <a:rPr lang="en-US" altLang="ko-KR" dirty="0" smtClean="0"/>
                  <a:t> respectively. 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ko-KR" altLang="ko-KR" dirty="0"/>
              </a:p>
              <a:p>
                <a:endParaRPr lang="en-US" altLang="ko-KR" dirty="0" smtClean="0"/>
              </a:p>
              <a:p>
                <a:endParaRPr lang="ko-KR" altLang="en-US" i="1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 r="-9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Notations and the disease model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00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Notations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en-US" altLang="ko-KR" dirty="0" smtClean="0"/>
              <a:t>form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Notations and the disease model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3"/>
          <a:stretch/>
        </p:blipFill>
        <p:spPr bwMode="auto">
          <a:xfrm>
            <a:off x="674980" y="2833156"/>
            <a:ext cx="10889396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4509120"/>
            <a:ext cx="916940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124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Disease Model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We assumed that liability scores are normally distributed as follows,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𝐗</m:t>
                      </m:r>
                      <m:sSub>
                        <m:sSubPr>
                          <m:ctrlPr>
                            <a:rPr lang="ko-KR" altLang="ko-KR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­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𝑀𝑉𝑁</m:t>
                      </m:r>
                      <m:d>
                        <m:dPr>
                          <m:ctrlPr>
                            <a:rPr lang="ko-KR" altLang="ko-K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𝐗</m:t>
                          </m:r>
                          <m:sSub>
                            <m:sSubPr>
                              <m:ctrlPr>
                                <a:rPr lang="ko-KR" altLang="ko-KR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­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𝛃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ko-KR" dirty="0"/>
              </a:p>
              <a:p>
                <a:pPr marL="0" indent="0">
                  <a:buNone/>
                </a:pP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𝑀𝑉𝑁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Under the polygenic model with additivity of genetic effects across loci and LE among loci, we can get</a:t>
                </a:r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ko-KR" altLang="ko-KR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ko-KR" altLang="ko-KR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ko-KR" altLang="ko-KR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ko-KR" altLang="ko-KR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sSub>
                            <m:sSubPr>
                              <m:ctrlPr>
                                <a:rPr lang="ko-KR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ko-KR" dirty="0" smtClean="0"/>
              </a:p>
              <a:p>
                <a:pPr marL="0" indent="0">
                  <a:buNone/>
                </a:pP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𝑒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 smtClean="0"/>
                  <a:t> are the variance of additive and environmental effects in the population.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is the kinship coefficient matrix multiplied by </a:t>
                </a:r>
                <a:r>
                  <a:rPr lang="en-US" altLang="ko-KR" dirty="0" smtClean="0"/>
                  <a:t>two.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33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Notations and the disease model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4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Disease Model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Heritability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h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 smtClean="0"/>
                  <a:t>If we assumed that the sum of additive and environmental variances is equal to one, then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dirty="0"/>
                  <a:t>.</a:t>
                </a:r>
                <a:endParaRPr lang="ko-KR" altLang="ko-KR" dirty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Finally, the liability vector </a:t>
                </a:r>
                <a:r>
                  <a:rPr lang="en-US" altLang="ko-KR" b="1" dirty="0" smtClean="0"/>
                  <a:t>L</a:t>
                </a:r>
                <a:r>
                  <a:rPr lang="en-US" altLang="ko-KR" dirty="0" smtClean="0"/>
                  <a:t> follows multivariate normal distribution with mean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altLang="ko-KR" b="1" dirty="0"/>
                  <a:t> </a:t>
                </a:r>
                <a:r>
                  <a:rPr lang="en-US" altLang="ko-KR" dirty="0" smtClean="0"/>
                  <a:t>and variance-covariance matrix</a:t>
                </a:r>
                <a:r>
                  <a:rPr lang="en-US" altLang="ko-KR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altLang="ko-KR" dirty="0" smtClean="0"/>
                  <a:t> which are block diagonal matrix consisting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 r="-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Notations and the disease model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29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Estimation of the parameters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EM algorithm (</a:t>
            </a:r>
            <a:r>
              <a:rPr lang="en-US" altLang="ko-KR" dirty="0" err="1"/>
              <a:t>Dempster</a:t>
            </a:r>
            <a:r>
              <a:rPr lang="en-US" altLang="ko-KR" dirty="0"/>
              <a:t> et al., 1977)</a:t>
            </a:r>
            <a:br>
              <a:rPr lang="en-US" altLang="ko-KR" dirty="0"/>
            </a:br>
            <a:r>
              <a:rPr lang="en-US" altLang="ko-KR" dirty="0"/>
              <a:t>: an </a:t>
            </a:r>
            <a:r>
              <a:rPr lang="en-US" altLang="ko-KR" dirty="0">
                <a:solidFill>
                  <a:srgbClr val="C00000"/>
                </a:solidFill>
              </a:rPr>
              <a:t>iterative method</a:t>
            </a:r>
            <a:r>
              <a:rPr lang="en-US" altLang="ko-KR" dirty="0"/>
              <a:t> to find </a:t>
            </a:r>
            <a:r>
              <a:rPr lang="en-US" altLang="ko-KR" dirty="0">
                <a:solidFill>
                  <a:srgbClr val="C00000"/>
                </a:solidFill>
              </a:rPr>
              <a:t>maximum likelihood estimates </a:t>
            </a:r>
            <a:r>
              <a:rPr lang="en-US" altLang="ko-KR" dirty="0"/>
              <a:t>of parameters in statistical models, where the model depends on </a:t>
            </a:r>
            <a:r>
              <a:rPr lang="en-US" altLang="ko-KR" dirty="0">
                <a:solidFill>
                  <a:srgbClr val="C00000"/>
                </a:solidFill>
              </a:rPr>
              <a:t>unobserved latent variables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1012" y="3406348"/>
            <a:ext cx="9761531" cy="304698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Calibri" panose="020F0502020204030204" pitchFamily="34" charset="0"/>
              </a:rPr>
              <a:t>Procedure</a:t>
            </a:r>
            <a:endParaRPr lang="en-US" altLang="ko-KR" b="1" dirty="0" smtClean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Calibri" panose="020F0502020204030204" pitchFamily="34" charset="0"/>
              </a:rPr>
              <a:t>Define complete data consisting of observed variable &amp; unobserved (missing, latent) variable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Calibri" panose="020F0502020204030204" pitchFamily="34" charset="0"/>
              </a:rPr>
              <a:t>Obtain the joint log likelihood function of observed and unobserved variables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Calibri" panose="020F0502020204030204" pitchFamily="34" charset="0"/>
              </a:rPr>
              <a:t>Take conditional expectation given observed variable to the joint log likelihood function </a:t>
            </a:r>
            <a:br>
              <a:rPr lang="en-US" altLang="ko-KR" dirty="0" smtClean="0">
                <a:latin typeface="Calibri" panose="020F0502020204030204" pitchFamily="34" charset="0"/>
              </a:rPr>
            </a:br>
            <a:r>
              <a:rPr lang="en-US" altLang="ko-KR" dirty="0" smtClean="0">
                <a:latin typeface="Calibri" panose="020F0502020204030204" pitchFamily="34" charset="0"/>
              </a:rPr>
              <a:t>and denote it as </a:t>
            </a:r>
            <a:r>
              <a:rPr lang="en-US" altLang="ko-KR" i="1" dirty="0" smtClean="0">
                <a:latin typeface="Calibri" panose="020F0502020204030204" pitchFamily="34" charset="0"/>
              </a:rPr>
              <a:t>Q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Calibri" panose="020F0502020204030204" pitchFamily="34" charset="0"/>
              </a:rPr>
              <a:t>Calculate maximizer of Q with respect to the parameter of interest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Calibri" panose="020F0502020204030204" pitchFamily="34" charset="0"/>
              </a:rPr>
              <a:t>Update Step 3, 4 and iterate until convergence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900286" y="3751796"/>
            <a:ext cx="5372178" cy="546880"/>
            <a:chOff x="2296166" y="3573016"/>
            <a:chExt cx="5372178" cy="546880"/>
          </a:xfrm>
        </p:grpSpPr>
        <p:grpSp>
          <p:nvGrpSpPr>
            <p:cNvPr id="6" name="그룹 5"/>
            <p:cNvGrpSpPr/>
            <p:nvPr/>
          </p:nvGrpSpPr>
          <p:grpSpPr>
            <a:xfrm>
              <a:off x="3059832" y="3573016"/>
              <a:ext cx="1893385" cy="369332"/>
              <a:chOff x="3059832" y="3573016"/>
              <a:chExt cx="1893385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3059832" y="3573016"/>
                    <a:ext cx="4090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oMath>
                      </m:oMathPara>
                    </a14:m>
                    <a:endParaRPr lang="ko-KR" altLang="en-US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9832" y="3573016"/>
                    <a:ext cx="409086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4556955" y="3573016"/>
                    <a:ext cx="3962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𝐋</m:t>
                          </m:r>
                        </m:oMath>
                      </m:oMathPara>
                    </a14:m>
                    <a:endParaRPr lang="ko-KR" altLang="en-US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6955" y="3573016"/>
                    <a:ext cx="396262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" name="직선 연결선 6"/>
            <p:cNvCxnSpPr/>
            <p:nvPr/>
          </p:nvCxnSpPr>
          <p:spPr>
            <a:xfrm>
              <a:off x="2296166" y="4119896"/>
              <a:ext cx="174259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4272523" y="4119896"/>
              <a:ext cx="339582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44086" y="5206548"/>
                <a:ext cx="2327497" cy="360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𝐋</m:t>
                          </m:r>
                          <m:r>
                            <a:rPr lang="en-US" altLang="ko-KR" sz="16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16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sub>
                      </m:sSub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16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1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𝐘</m:t>
                                  </m:r>
                                  <m:r>
                                    <a:rPr lang="en-US" altLang="ko-KR" sz="1600" b="1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600" b="1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𝐋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ko-KR" alt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86" y="5206548"/>
                <a:ext cx="2327497" cy="360676"/>
              </a:xfrm>
              <a:prstGeom prst="rect">
                <a:avLst/>
              </a:prstGeom>
              <a:blipFill rotWithShape="1">
                <a:blip r:embed="rId4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/>
          <p:cNvGrpSpPr/>
          <p:nvPr/>
        </p:nvGrpSpPr>
        <p:grpSpPr>
          <a:xfrm>
            <a:off x="5771583" y="5926628"/>
            <a:ext cx="2079393" cy="369332"/>
            <a:chOff x="5804975" y="5481806"/>
            <a:chExt cx="2079393" cy="369332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804975" y="5517232"/>
              <a:ext cx="207939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378069" y="5481806"/>
                  <a:ext cx="9332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ko-KR" altLang="en-US" dirty="0" smtClean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altLang="ko-KR" sz="1400" dirty="0" smtClean="0">
                      <a:solidFill>
                        <a:srgbClr val="C00000"/>
                      </a:solidFill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rgbClr val="C00000"/>
                          </a:solidFill>
                          <a:latin typeface="Cambria Math"/>
                        </a:rPr>
                        <m:t>𝛃</m:t>
                      </m:r>
                    </m:oMath>
                  </a14:m>
                  <a:endParaRPr lang="ko-KR" alt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8069" y="5481806"/>
                  <a:ext cx="93320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74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Joint probability density function (pdf) of the complete data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If we denote the parameters of interest as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𝛉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b="1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ko-KR" dirty="0" smtClean="0"/>
                  <a:t>, then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2564904"/>
            <a:ext cx="11167856" cy="445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3933056"/>
            <a:ext cx="11167856" cy="1070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83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Heritability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034" y="1772816"/>
            <a:ext cx="7400177" cy="4596332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2417994" y="1825302"/>
            <a:ext cx="0" cy="4368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6106" y="5517232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Height</a:t>
            </a:r>
            <a:endParaRPr lang="ko-KR" altLang="en-US" sz="20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260" y="1889823"/>
            <a:ext cx="7400177" cy="4596332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417994" y="2184612"/>
            <a:ext cx="70567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429246" y="2285256"/>
            <a:ext cx="47412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417994" y="2498204"/>
            <a:ext cx="381642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429246" y="2611200"/>
            <a:ext cx="286906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273113" y="2150764"/>
            <a:ext cx="0" cy="47889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266106" y="2145637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Variation</a:t>
            </a:r>
            <a:endParaRPr lang="en-US" altLang="ko-KR" sz="1400" b="1" dirty="0"/>
          </a:p>
          <a:p>
            <a:r>
              <a:rPr lang="en-US" altLang="ko-KR" sz="1400" b="1" dirty="0" smtClean="0"/>
              <a:t>in height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1954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E-step of the EM algorithm</a:t>
                </a:r>
              </a:p>
              <a:p>
                <a:pPr lvl="1"/>
                <a:r>
                  <a:rPr lang="en-US" altLang="ko-KR" sz="2400" dirty="0" smtClean="0"/>
                  <a:t>If we assumed that the </a:t>
                </a:r>
                <a:r>
                  <a:rPr lang="en-US" altLang="ko-KR" sz="2400" i="1" dirty="0" smtClean="0"/>
                  <a:t>k</a:t>
                </a:r>
                <a:r>
                  <a:rPr lang="en-US" altLang="ko-KR" sz="2400" dirty="0" smtClean="0"/>
                  <a:t>th iteration has been performed, the conditional expectation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ko-KR" altLang="ko-K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e>
                        <m:sSup>
                          <m:sSupPr>
                            <m:ctrlPr>
                              <a:rPr lang="ko-KR" altLang="ko-KR" sz="2400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ko-KR" altLang="ko-K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ko-KR" sz="2400" dirty="0" smtClean="0"/>
                  <a:t>  will be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2400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sz="240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𝐋</m:t>
                            </m:r>
                            <m:r>
                              <a:rPr lang="en-US" altLang="ko-KR" sz="2400" b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𝐘</m:t>
                            </m:r>
                            <m:r>
                              <a:rPr lang="en-US" altLang="ko-KR" sz="24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ko-KR" sz="2400" b="1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>
                                    <a:latin typeface="Cambria Math" panose="02040503050406030204" pitchFamily="18" charset="0"/>
                                  </a:rPr>
                                  <m:t>𝛉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ko-KR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ko-KR" altLang="ko-KR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𝐋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𝐋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𝐘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ko-KR" altLang="ko-KR" sz="2400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ko-KR" altLang="ko-K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ko-KR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.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"/>
          <a:stretch/>
        </p:blipFill>
        <p:spPr bwMode="auto">
          <a:xfrm>
            <a:off x="508896" y="3332172"/>
            <a:ext cx="10555655" cy="1320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4437112"/>
            <a:ext cx="11167856" cy="76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M-step of the EM algorithm</a:t>
                </a:r>
              </a:p>
              <a:p>
                <a:pPr lvl="1"/>
                <a:r>
                  <a:rPr lang="en-US" altLang="ko-KR" sz="2400" dirty="0" smtClean="0"/>
                  <a:t>We maximize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ko-KR" altLang="ko-K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e>
                        <m:sSup>
                          <m:sSupPr>
                            <m:ctrlPr>
                              <a:rPr lang="ko-KR" altLang="ko-KR" sz="2400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ko-KR" altLang="ko-K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ko-KR" sz="2400" dirty="0"/>
                  <a:t> with respect to</a:t>
                </a:r>
                <a14:m>
                  <m:oMath xmlns:m="http://schemas.openxmlformats.org/officeDocument/2006/math">
                    <m:r>
                      <a:rPr lang="en-US" altLang="ko-KR" sz="24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altLang="ko-KR" sz="2400" dirty="0" smtClean="0"/>
                  <a:t>.</a:t>
                </a:r>
              </a:p>
              <a:p>
                <a:pPr lvl="1"/>
                <a:r>
                  <a:rPr lang="en-US" altLang="ko-KR" sz="2400" dirty="0" smtClean="0"/>
                  <a:t>The partial derivative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/>
                      </a:rPr>
                      <m:t>𝑄</m:t>
                    </m:r>
                    <m:d>
                      <m:dPr>
                        <m:ctrlPr>
                          <a:rPr lang="ko-KR" altLang="ko-K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b="1" i="1">
                            <a:latin typeface="Cambria Math"/>
                          </a:rPr>
                          <m:t>𝛉</m:t>
                        </m:r>
                      </m:e>
                      <m:e>
                        <m:sSup>
                          <m:sSupPr>
                            <m:ctrlPr>
                              <a:rPr lang="ko-KR" altLang="ko-KR" sz="2400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b="1" i="1">
                                <a:latin typeface="Cambria Math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ko-KR" altLang="ko-K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ko-KR" sz="2400" dirty="0"/>
                  <a:t> </a:t>
                </a:r>
                <a:r>
                  <a:rPr lang="en-US" altLang="ko-KR" sz="2400" dirty="0" smtClean="0"/>
                  <a:t> with respect to 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/>
                      </a:rPr>
                      <m:t>𝛃</m:t>
                    </m:r>
                  </m:oMath>
                </a14:m>
                <a:endParaRPr lang="en-US" altLang="ko-KR" sz="2400" b="1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3654763"/>
            <a:ext cx="11167856" cy="1070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4730116"/>
            <a:ext cx="11167856" cy="114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01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M-step of the EM algorithm</a:t>
                </a:r>
              </a:p>
              <a:p>
                <a:pPr lvl="1"/>
                <a:r>
                  <a:rPr lang="en-US" altLang="ko-KR" sz="2400" dirty="0" smtClean="0"/>
                  <a:t>Unfortunately, there is no  closed form of the root which satisfies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ko-KR" altLang="ko-KR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e>
                            <m:sSup>
                              <m:sSupPr>
                                <m:ctrlPr>
                                  <a:rPr lang="ko-KR" altLang="ko-KR" sz="2400" b="1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>
                                    <a:latin typeface="Cambria Math" panose="02040503050406030204" pitchFamily="18" charset="0"/>
                                  </a:rPr>
                                  <m:t>𝛉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ko-KR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2400" dirty="0" smtClean="0"/>
                  <a:t>.</a:t>
                </a:r>
              </a:p>
              <a:p>
                <a:pPr lvl="1"/>
                <a:r>
                  <a:rPr lang="en-US" altLang="ko-KR" sz="2400" dirty="0" smtClean="0"/>
                  <a:t>In this process, we need a numerical algorithm to find root.</a:t>
                </a:r>
              </a:p>
              <a:p>
                <a:pPr lvl="1"/>
                <a:r>
                  <a:rPr lang="en-US" altLang="ko-KR" sz="2400" dirty="0" smtClean="0"/>
                  <a:t>Newton-Raphson algorithm (Atkinson 2008) was utilized here. 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After obtaining the maximizer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e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ko-KR" dirty="0"/>
                  <a:t> in maximization step, we updated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US" altLang="ko-KR" dirty="0"/>
                  <a:t> and repeat EM steps until convergence.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22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Lagrangian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multiplier and </a:t>
                </a:r>
                <a:r>
                  <a:rPr lang="en-US" altLang="ko-KR" dirty="0" err="1" smtClean="0"/>
                  <a:t>Karush</a:t>
                </a:r>
                <a:r>
                  <a:rPr lang="en-US" altLang="ko-KR" dirty="0" smtClean="0"/>
                  <a:t>-Kuhn-Tucker (KKT) condition</a:t>
                </a:r>
              </a:p>
              <a:p>
                <a:pPr lvl="1"/>
                <a:r>
                  <a:rPr lang="en-US" altLang="ko-KR" sz="2400" dirty="0"/>
                  <a:t>Unlike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altLang="ko-KR" sz="2400" dirty="0"/>
                  <a:t>, the parameter 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dirty="0"/>
                  <a:t> is restricted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sSup>
                          <m:sSup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ko-KR" altLang="ko-KR" sz="24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:0≤</m:t>
                        </m:r>
                        <m:sSup>
                          <m:sSup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d>
                  </m:oMath>
                </a14:m>
                <a:endParaRPr lang="en-US" altLang="ko-KR" sz="2400" dirty="0" smtClean="0"/>
              </a:p>
              <a:p>
                <a:pPr lvl="1"/>
                <a:r>
                  <a:rPr lang="en-US" altLang="ko-KR" sz="2400" dirty="0" smtClean="0"/>
                  <a:t>In the </a:t>
                </a:r>
                <a:r>
                  <a:rPr lang="en-US" altLang="ko-KR" sz="2400" i="1" dirty="0" smtClean="0"/>
                  <a:t>k</a:t>
                </a:r>
                <a:r>
                  <a:rPr lang="en-US" altLang="ko-KR" sz="2400" dirty="0" smtClean="0"/>
                  <a:t>th iteration, the objective function for 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/>
                      </a:rPr>
                      <m:t>𝛉</m:t>
                    </m:r>
                  </m:oMath>
                </a14:m>
                <a:r>
                  <a:rPr lang="en-US" altLang="ko-KR" sz="2400" i="1" dirty="0" smtClean="0"/>
                  <a:t> </a:t>
                </a:r>
                <a:r>
                  <a:rPr lang="en-US" altLang="ko-KR" sz="2400" dirty="0" smtClean="0"/>
                  <a:t>is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ko-KR" altLang="ko-KR" sz="24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lim>
                        </m:limLow>
                      </m:fNam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e>
                            <m:sSup>
                              <m:sSupPr>
                                <m:ctrlPr>
                                  <a:rPr lang="ko-KR" altLang="ko-KR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>
                                    <a:latin typeface="Cambria Math" panose="02040503050406030204" pitchFamily="18" charset="0"/>
                                  </a:rPr>
                                  <m:t>𝛉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ko-KR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altLang="ko-KR" sz="2400" dirty="0"/>
                  <a:t> subject to 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altLang="ko-KR" sz="2400" dirty="0" smtClean="0"/>
                  <a:t>.</a:t>
                </a:r>
                <a:endParaRPr lang="en-US" altLang="ko-KR" sz="2400" dirty="0"/>
              </a:p>
              <a:p>
                <a:pPr lvl="1"/>
                <a:r>
                  <a:rPr lang="en-US" altLang="ko-KR" sz="2400" dirty="0" smtClean="0"/>
                  <a:t>Changing the constraint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altLang="ko-KR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−1≤0</m:t>
                    </m:r>
                  </m:oMath>
                </a14:m>
                <a:r>
                  <a:rPr lang="en-US" altLang="ko-KR" sz="2400" dirty="0"/>
                  <a:t>, the </a:t>
                </a:r>
                <a:r>
                  <a:rPr lang="en-US" altLang="ko-KR" sz="2400" dirty="0" err="1"/>
                  <a:t>Lagrangian</a:t>
                </a:r>
                <a:r>
                  <a:rPr lang="en-US" altLang="ko-KR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ko-KR" altLang="ko-K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𝛉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𝛌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ko-KR" altLang="ko-KR" sz="2400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ko-KR" altLang="ko-K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ko-KR" sz="2400" dirty="0"/>
                  <a:t>, is denoted by </a:t>
                </a: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1800" dirty="0" smtClean="0"/>
                  <a:t> </a:t>
                </a: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𝛌</m:t>
                    </m:r>
                    <m:r>
                      <a:rPr lang="en-US" altLang="ko-KR" sz="2400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ko-KR" altLang="ko-KR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.</a:t>
                </a:r>
                <a:endParaRPr lang="ko-KR" altLang="ko-KR" sz="2400" dirty="0"/>
              </a:p>
              <a:p>
                <a:pPr lvl="1"/>
                <a:endParaRPr lang="en-US" altLang="ko-KR" sz="2400" dirty="0" smtClean="0"/>
              </a:p>
              <a:p>
                <a:pPr lvl="1"/>
                <a:endParaRPr lang="ko-KR" altLang="en-US" sz="24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5085184"/>
            <a:ext cx="11167856" cy="751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48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err="1"/>
                  <a:t>Lagrangian</a:t>
                </a:r>
                <a:r>
                  <a:rPr lang="en-US" altLang="ko-KR" dirty="0"/>
                  <a:t> multiplier and </a:t>
                </a:r>
                <a:r>
                  <a:rPr lang="en-US" altLang="ko-KR" dirty="0" err="1"/>
                  <a:t>Karush</a:t>
                </a:r>
                <a:r>
                  <a:rPr lang="en-US" altLang="ko-KR" dirty="0"/>
                  <a:t>-Kuhn-Tucker (KKT) </a:t>
                </a:r>
                <a:r>
                  <a:rPr lang="en-US" altLang="ko-KR" dirty="0" smtClean="0"/>
                  <a:t>condition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ko-KR" sz="2400" dirty="0" smtClean="0"/>
                  <a:t>Stationarity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>Replacing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altLang="ko-KR" sz="2400" b="1" dirty="0"/>
                  <a:t> </a:t>
                </a:r>
                <a:r>
                  <a:rPr lang="en-US" altLang="ko-KR" sz="2400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𝛃</m:t>
                        </m:r>
                      </m:e>
                      <m:sup>
                        <m:d>
                          <m:d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ko-KR" altLang="ko-KR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2400" dirty="0"/>
                  <a:t>, we get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2852936"/>
            <a:ext cx="11167856" cy="122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4613022"/>
            <a:ext cx="11167856" cy="103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59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Lagrangian</a:t>
            </a:r>
            <a:r>
              <a:rPr lang="en-US" altLang="ko-KR" dirty="0"/>
              <a:t> multiplier and </a:t>
            </a:r>
            <a:r>
              <a:rPr lang="en-US" altLang="ko-KR" dirty="0" err="1"/>
              <a:t>Karush</a:t>
            </a:r>
            <a:r>
              <a:rPr lang="en-US" altLang="ko-KR" dirty="0"/>
              <a:t>-Kuhn-Tucker (KKT) condition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dirty="0" smtClean="0"/>
              <a:t>Stationarity</a:t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pPr marL="457200" lvl="1" indent="0">
              <a:buNone/>
            </a:pPr>
            <a:r>
              <a:rPr lang="en-US" altLang="ko-KR" sz="2400" dirty="0" smtClean="0"/>
              <a:t>	and it is equivalent to </a:t>
            </a:r>
            <a:endParaRPr lang="ko-KR" alt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3766129"/>
            <a:ext cx="11167856" cy="1286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3359696" y="4903821"/>
            <a:ext cx="3528392" cy="402363"/>
            <a:chOff x="5804975" y="5517232"/>
            <a:chExt cx="3528392" cy="402363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5804975" y="5517232"/>
              <a:ext cx="3528392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102569" y="5531668"/>
                  <a:ext cx="1204496" cy="3879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𝒈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b="1" i="1" smtClean="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𝒉</m:t>
                            </m:r>
                          </m:e>
                          <m:sup>
                            <m:r>
                              <a:rPr lang="en-US" altLang="ko-KR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𝟐</m:t>
                            </m:r>
                            <m:r>
                              <a:rPr lang="en-US" altLang="ko-KR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2569" y="5531668"/>
                  <a:ext cx="1204496" cy="38792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58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7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err="1"/>
                  <a:t>Lagrangian</a:t>
                </a:r>
                <a:r>
                  <a:rPr lang="en-US" altLang="ko-KR" dirty="0"/>
                  <a:t> multiplier and </a:t>
                </a:r>
                <a:r>
                  <a:rPr lang="en-US" altLang="ko-KR" dirty="0" err="1"/>
                  <a:t>Karush</a:t>
                </a:r>
                <a:r>
                  <a:rPr lang="en-US" altLang="ko-KR" dirty="0"/>
                  <a:t>-Kuhn-Tucker (KKT) condition</a:t>
                </a:r>
              </a:p>
              <a:p>
                <a:pPr marL="914400" lvl="1" indent="-457200">
                  <a:buFont typeface="+mj-lt"/>
                  <a:buAutoNum type="arabicPeriod" startAt="2"/>
                </a:pPr>
                <a:r>
                  <a:rPr lang="en-US" altLang="ko-KR" sz="2400" dirty="0" smtClean="0"/>
                  <a:t>Complementary slackness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:r>
                  <a:rPr lang="en-US" altLang="ko-KR" sz="2400" dirty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2400" dirty="0"/>
                  <a:t>, cannot be satisfied simultaneously, 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 will be 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 panose="02040503050406030204" pitchFamily="18" charset="0"/>
                      </a:rPr>
                      <m:t>(0,0,</m:t>
                    </m:r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,0,0</m:t>
                        </m:r>
                      </m:e>
                    </m:d>
                  </m:oMath>
                </a14:m>
                <a:r>
                  <a:rPr lang="en-US" altLang="ko-KR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altLang="ko-KR" sz="2400" dirty="0"/>
                  <a:t>.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1" r="33710"/>
          <a:stretch/>
        </p:blipFill>
        <p:spPr bwMode="auto">
          <a:xfrm>
            <a:off x="3623734" y="3046520"/>
            <a:ext cx="4978400" cy="764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72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Lagrangian</a:t>
                </a:r>
                <a:r>
                  <a:rPr lang="en-US" altLang="ko-KR" dirty="0"/>
                  <a:t> multiplier and </a:t>
                </a:r>
                <a:r>
                  <a:rPr lang="en-US" altLang="ko-KR" dirty="0" err="1"/>
                  <a:t>Karush</a:t>
                </a:r>
                <a:r>
                  <a:rPr lang="en-US" altLang="ko-KR" dirty="0"/>
                  <a:t>-Kuhn-Tucker (KKT) condition</a:t>
                </a:r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en-US" altLang="ko-KR" sz="2400" dirty="0" smtClean="0"/>
                  <a:t>Dual feasibility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ko-KR" sz="2400" i="1" dirty="0"/>
                  <a:t> </a:t>
                </a:r>
                <a:r>
                  <a:rPr lang="en-US" altLang="ko-KR" sz="2400" dirty="0"/>
                  <a:t>for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40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endParaRPr lang="en-US" altLang="ko-KR" sz="2400" dirty="0" smtClean="0"/>
              </a:p>
              <a:p>
                <a:pPr marL="457200" lvl="1" indent="0" algn="just">
                  <a:buNone/>
                </a:pPr>
                <a:endParaRPr lang="en-US" altLang="ko-KR" sz="2400" dirty="0"/>
              </a:p>
              <a:p>
                <a:pPr marL="457200" lvl="1" indent="0" algn="just">
                  <a:buNone/>
                </a:pPr>
                <a:r>
                  <a:rPr lang="en-US" altLang="ko-KR" sz="2400" dirty="0" smtClean="0"/>
                  <a:t>3.1 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ko-KR" altLang="ko-K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/>
                          </a:rPr>
                          <m:t>,0,0</m:t>
                        </m:r>
                      </m:e>
                    </m:d>
                  </m:oMath>
                </a14:m>
                <a:r>
                  <a:rPr lang="en-US" altLang="ko-KR" sz="2400" dirty="0" smtClean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ko-KR" altLang="ko-K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2400" dirty="0" smtClean="0"/>
              </a:p>
              <a:p>
                <a:pPr marL="457200" lvl="1" indent="0" algn="just">
                  <a:buNone/>
                </a:pPr>
                <a:r>
                  <a:rPr lang="en-US" altLang="ko-KR" sz="2400" dirty="0" smtClean="0"/>
                  <a:t>3.2 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ko-KR" altLang="ko-K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/>
                          </a:rPr>
                          <m:t>0,</m:t>
                        </m:r>
                        <m:sSub>
                          <m:sSub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altLang="ko-KR" sz="2400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ko-KR" altLang="ko-KR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ko-KR" altLang="ko-K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altLang="ko-KR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2400" dirty="0" smtClean="0"/>
              </a:p>
              <a:p>
                <a:pPr marL="457200" lvl="1" indent="0" algn="just">
                  <a:buNone/>
                </a:pPr>
                <a:r>
                  <a:rPr lang="en-US" altLang="ko-KR" sz="2400" dirty="0" smtClean="0"/>
                  <a:t>3.3 </a:t>
                </a:r>
                <a:r>
                  <a:rPr lang="en-US" altLang="ko-KR" sz="2400" dirty="0"/>
                  <a:t>If none of them are met,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 dirty="0"/>
                  <a:t> are automatically zero, and the problem becomes the optimization with no restrictions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dirty="0"/>
                  <a:t> </a:t>
                </a:r>
              </a:p>
              <a:p>
                <a:pPr marL="457200" lvl="1" indent="0" algn="just">
                  <a:buNone/>
                </a:pPr>
                <a:endParaRPr lang="en-US" altLang="ko-KR" sz="2400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 r="-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98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Estimation of the parameters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Illustration of KKT condition using a toy example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781524"/>
            <a:ext cx="9673571" cy="32397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Robust Estimator to the </a:t>
            </a:r>
            <a:r>
              <a:rPr lang="en-US" altLang="ko-KR" dirty="0" err="1" smtClean="0"/>
              <a:t>Misspecified</a:t>
            </a:r>
            <a:r>
              <a:rPr lang="en-US" altLang="ko-KR" dirty="0" smtClean="0"/>
              <a:t> </a:t>
            </a:r>
            <a:r>
              <a:rPr lang="en-US" altLang="ko-KR" i="1" dirty="0" smtClean="0"/>
              <a:t>q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88840"/>
                <a:ext cx="11391056" cy="504056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Inclusion </a:t>
                </a:r>
                <a:r>
                  <a:rPr lang="en-US" altLang="ko-KR" dirty="0"/>
                  <a:t>of the intercept in the parameters can have the effect of correcting the </a:t>
                </a:r>
                <a:r>
                  <a:rPr lang="en-US" altLang="ko-KR" dirty="0" err="1"/>
                  <a:t>misspecified</a:t>
                </a:r>
                <a:r>
                  <a:rPr lang="en-US" altLang="ko-KR" dirty="0"/>
                  <a:t> prevalence</a:t>
                </a:r>
                <a:r>
                  <a:rPr lang="en-US" altLang="ko-KR" dirty="0" smtClean="0"/>
                  <a:t>.</a:t>
                </a:r>
              </a:p>
              <a:p>
                <a:r>
                  <a:rPr lang="en-US" altLang="ko-KR" dirty="0" smtClean="0"/>
                  <a:t>If we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robust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ko-KR" altLang="ko-KR" b="1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𝛃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robust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ko-KR" b="1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ko-KR" altLang="ko-KR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ko-KR" altLang="ko-KR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 smtClean="0"/>
                  <a:t>, then the estimates for </a:t>
                </a:r>
                <a:r>
                  <a:rPr lang="en-US" altLang="ko-KR" dirty="0" err="1"/>
                  <a:t>for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altLang="ko-KR" b="1" dirty="0"/>
                  <a:t> </a:t>
                </a:r>
                <a:r>
                  <a:rPr lang="en-US" altLang="ko-KR" dirty="0"/>
                  <a:t>at the </a:t>
                </a:r>
                <a:r>
                  <a:rPr lang="en-US" altLang="ko-KR" i="1" dirty="0"/>
                  <a:t>k</a:t>
                </a:r>
                <a:r>
                  <a:rPr lang="en-US" altLang="ko-KR" dirty="0"/>
                  <a:t>th iteration of the EM algorithm as </a:t>
                </a:r>
                <a:r>
                  <a:rPr lang="en-US" altLang="ko-KR" dirty="0" smtClean="0"/>
                  <a:t>follows,</a:t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sz="4400" dirty="0" smtClean="0"/>
                  <a:t> </a:t>
                </a:r>
                <a:r>
                  <a:rPr lang="en-US" altLang="ko-KR" sz="6000" dirty="0" smtClean="0"/>
                  <a:t> </a:t>
                </a:r>
                <a:r>
                  <a:rPr lang="en-US" altLang="ko-KR" sz="3600" dirty="0" smtClean="0"/>
                  <a:t> 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ko-KR" altLang="ko-KR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sSubSup>
                          <m:sSub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ko-KR" altLang="ko-KR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sSubSup>
                          <m:sSub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>
                          <m:sSub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ko-KR" altLang="ko-KR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altLang="ko-KR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ko-KR" altLang="ko-KR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sSubSup>
                          <m:sSub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>
                          <m:sSub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.</a:t>
                </a:r>
                <a:endParaRPr lang="ko-KR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88840"/>
                <a:ext cx="11391056" cy="5040560"/>
              </a:xfrm>
              <a:blipFill rotWithShape="1">
                <a:blip r:embed="rId2"/>
                <a:stretch>
                  <a:fillRect l="-696" t="-846" r="-7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3897902"/>
            <a:ext cx="11167856" cy="1763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Estimation of the parameters using the EM algorithm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Conditional expected score test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64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Heritability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2050969"/>
            <a:ext cx="7400177" cy="3441548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2417994" y="2337673"/>
            <a:ext cx="0" cy="328043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6106" y="3872769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Height</a:t>
            </a:r>
            <a:endParaRPr lang="ko-KR" altLang="en-US" sz="2000" b="1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3143672" y="5659968"/>
            <a:ext cx="61206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52006" y="5814056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Age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6967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Conditional Expected Score Test (CEST)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By Fisher (1925),</a:t>
                </a:r>
              </a:p>
              <a:p>
                <a:endParaRPr lang="en-US" altLang="ko-KR" dirty="0" smtClean="0"/>
              </a:p>
              <a:p>
                <a:endParaRPr lang="en-US" altLang="ko-KR" sz="3200" dirty="0"/>
              </a:p>
              <a:p>
                <a:r>
                  <a:rPr lang="en-US" altLang="ko-KR" dirty="0" smtClean="0"/>
                  <a:t>The conditional expected score (CES) for family </a:t>
                </a:r>
                <a:r>
                  <a:rPr lang="en-US" altLang="ko-KR" i="1" dirty="0" err="1" smtClean="0"/>
                  <a:t>i</a:t>
                </a: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ko-KR" altLang="ko-KR" i="1">
                            <a:latin typeface="Cambria Math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𝐋</m:t>
                            </m:r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𝐋</m:t>
                        </m:r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ko-KR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2564904"/>
            <a:ext cx="11167856" cy="890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4077072"/>
            <a:ext cx="11167856" cy="184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Conditional expected score test</a:t>
            </a:r>
            <a:endParaRPr lang="ko-KR" altLang="ko-KR" sz="1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Conditional Expected Score Test (CEST)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The CES for entire families,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𝐒</m:t>
                      </m:r>
                      <m:d>
                        <m:dPr>
                          <m:ctrlPr>
                            <a:rPr lang="en-US" altLang="ko-KR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latin typeface="Cambria Math"/>
                            </a:rPr>
                            <m:t>𝛃</m:t>
                          </m:r>
                          <m:r>
                            <a:rPr lang="en-US" altLang="ko-KR" b="0" i="0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b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ko-KR" altLang="ko-KR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ko-KR" altLang="ko-KR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b="1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The variance of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/>
                      </a:rPr>
                      <m:t>𝐒</m:t>
                    </m:r>
                    <m:d>
                      <m:dPr>
                        <m:ctrlPr>
                          <a:rPr lang="en-US" altLang="ko-KR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/>
                          </a:rPr>
                          <m:t>𝛃</m:t>
                        </m:r>
                        <m:r>
                          <a:rPr lang="en-US" altLang="ko-KR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 smtClean="0"/>
                  <a:t> could be calculated using bootstrap method.</a:t>
                </a:r>
                <a:endParaRPr lang="en-US" altLang="ko-KR" b="1" dirty="0"/>
              </a:p>
              <a:p>
                <a:pPr marL="0" indent="0">
                  <a:buNone/>
                </a:pP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Conditional expected score test</a:t>
            </a:r>
            <a:endParaRPr lang="ko-KR" altLang="ko-KR" sz="1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72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Conditional Expected Score Test (CEST)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altLang="ko-KR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 :</m:t>
                    </m:r>
                    <m:r>
                      <a:rPr lang="en-US" altLang="ko-KR" b="1" i="0" smtClean="0">
                        <a:latin typeface="Cambria Math"/>
                      </a:rPr>
                      <m:t>𝛃</m:t>
                    </m:r>
                    <m:r>
                      <a:rPr lang="en-US" altLang="ko-KR" b="1" i="0" smtClean="0">
                        <a:latin typeface="Cambria Math"/>
                      </a:rPr>
                      <m:t>=</m:t>
                    </m:r>
                    <m:r>
                      <a:rPr lang="en-US" altLang="ko-KR" b="1" i="0" smtClean="0">
                        <a:latin typeface="Cambria Math"/>
                      </a:rPr>
                      <m:t>𝟎</m:t>
                    </m:r>
                  </m:oMath>
                </a14:m>
                <a:endParaRPr lang="en-US" altLang="ko-KR" b="1" dirty="0" smtClean="0"/>
              </a:p>
              <a:p>
                <a:pPr marL="857250" lvl="1" indent="-457200"/>
                <a:r>
                  <a:rPr lang="en-US" altLang="ko-KR" sz="2400" dirty="0" smtClean="0"/>
                  <a:t>If we denote the estimate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 under the null hypothesis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ko-KR" sz="24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sz="24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altLang="ko-KR" sz="2400" dirty="0" smtClean="0"/>
                  <a:t>, 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>then the test statistics </a:t>
                </a:r>
                <a:r>
                  <a:rPr lang="en-US" altLang="ko-KR" sz="2400" i="1" dirty="0" smtClean="0"/>
                  <a:t>T</a:t>
                </a:r>
                <a:r>
                  <a:rPr lang="en-US" altLang="ko-KR" sz="2400" i="1" baseline="-25000" dirty="0" smtClean="0"/>
                  <a:t>1</a:t>
                </a:r>
                <a:r>
                  <a:rPr lang="en-US" altLang="ko-KR" sz="2400" i="1" dirty="0" smtClean="0"/>
                  <a:t> </a:t>
                </a:r>
                <a:r>
                  <a:rPr lang="en-US" altLang="ko-KR" sz="2400" dirty="0" smtClean="0"/>
                  <a:t>is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400" b="0" i="0" smtClean="0">
                        <a:latin typeface="Cambria Math"/>
                      </a:rPr>
                      <m:t>=</m:t>
                    </m:r>
                    <m:r>
                      <a:rPr lang="en-US" altLang="ko-KR" sz="2400" b="1" i="1">
                        <a:latin typeface="Cambria Math"/>
                      </a:rPr>
                      <m:t>𝐒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400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400" b="1">
                                <a:latin typeface="Cambria Math"/>
                              </a:rPr>
                              <m:t>𝟎</m:t>
                            </m:r>
                            <m:r>
                              <a:rPr lang="en-US" altLang="ko-KR" sz="2400">
                                <a:latin typeface="Cambria Math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/>
                      </a:rPr>
                      <m:t>var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400" b="1" i="1">
                                <a:latin typeface="Cambria Math"/>
                              </a:rPr>
                              <m:t>𝐒</m:t>
                            </m:r>
                            <m:d>
                              <m:dPr>
                                <m:ctrlPr>
                                  <a:rPr lang="en-US" altLang="ko-KR" sz="2400" b="1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1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altLang="ko-KR" sz="2400">
                                    <a:latin typeface="Cambria Math"/>
                                  </a:rPr>
                                  <m:t>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sz="24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US" altLang="ko-KR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400" i="1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altLang="ko-KR" sz="24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altLang="ko-KR" sz="2400" b="1" i="1">
                        <a:latin typeface="Cambria Math"/>
                      </a:rPr>
                      <m:t>𝐒</m:t>
                    </m:r>
                    <m:d>
                      <m:dPr>
                        <m:ctrlPr>
                          <a:rPr lang="en-US" altLang="ko-KR" sz="2400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b="1">
                            <a:latin typeface="Cambria Math"/>
                          </a:rPr>
                          <m:t>𝟎</m:t>
                        </m:r>
                        <m:r>
                          <a:rPr lang="en-US" altLang="ko-KR" sz="2400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latin typeface="Cambria Math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altLang="ko-KR" sz="24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400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latin typeface="Cambria Math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sz="24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</m:e>
                        </m:acc>
                      </m:e>
                    </m:d>
                    <m:r>
                      <a:rPr lang="en-US" altLang="ko-KR" sz="2400" b="1" i="1" smtClean="0">
                        <a:latin typeface="Cambria Math"/>
                      </a:rPr>
                      <m:t>~</m:t>
                    </m:r>
                    <m:sSubSup>
                      <m:sSubSupPr>
                        <m:ctrlPr>
                          <a:rPr lang="en-US" altLang="ko-KR" sz="24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𝜒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𝑝</m:t>
                        </m:r>
                      </m:sub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altLang="ko-KR" sz="2400" b="0" i="1" smtClean="0">
                        <a:latin typeface="Cambria Math"/>
                      </a:rPr>
                      <m:t>.</m:t>
                    </m:r>
                  </m:oMath>
                </a14:m>
                <a:endParaRPr lang="en-US" altLang="ko-KR" sz="2400" dirty="0" smtClean="0"/>
              </a:p>
              <a:p>
                <a:pPr marL="514350" indent="-514350">
                  <a:buFont typeface="+mj-lt"/>
                  <a:buAutoNum type="arabicPeriod"/>
                </a:pPr>
                <a:endParaRPr lang="en-US" altLang="ko-KR" sz="2800" dirty="0" smtClean="0"/>
              </a:p>
              <a:p>
                <a:pPr marL="457200" indent="-457200">
                  <a:buFont typeface="+mj-lt"/>
                  <a:buAutoNum type="arabicPeriod"/>
                </a:pPr>
                <a:endParaRPr lang="ko-KR" altLang="en-US" b="1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4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Conditional expected score test</a:t>
            </a:r>
            <a:endParaRPr lang="ko-KR" altLang="ko-KR" sz="1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69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Conditional Expected Score Test (CEST)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n-US" altLang="ko-KR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en-US" altLang="ko-KR" b="1" i="1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b="0" i="0" smtClean="0">
                        <a:latin typeface="Cambria Math"/>
                      </a:rPr>
                      <m:t>=0</m:t>
                    </m:r>
                  </m:oMath>
                </a14:m>
                <a:endParaRPr lang="en-US" altLang="ko-KR" dirty="0" smtClean="0"/>
              </a:p>
              <a:p>
                <a:pPr marL="857250" lvl="1" indent="-457200"/>
                <a:r>
                  <a:rPr lang="en-US" altLang="ko-KR" sz="2400" dirty="0" smtClean="0"/>
                  <a:t>If we denote the estimate for 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/>
                      </a:rPr>
                      <m:t>𝛃</m:t>
                    </m:r>
                  </m:oMath>
                </a14:m>
                <a:r>
                  <a:rPr lang="en-US" altLang="ko-KR" sz="2400" dirty="0" smtClean="0"/>
                  <a:t> under the null hypothesis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dirty="0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4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2400" b="1" i="0" smtClean="0">
                                <a:latin typeface="Cambria Math"/>
                              </a:rPr>
                              <m:t>𝛃</m:t>
                            </m:r>
                          </m:e>
                        </m:acc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, 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>then the test statistics </a:t>
                </a:r>
                <a:r>
                  <a:rPr lang="en-US" altLang="ko-KR" sz="2400" i="1" dirty="0" smtClean="0"/>
                  <a:t>T</a:t>
                </a:r>
                <a:r>
                  <a:rPr lang="en-US" altLang="ko-KR" sz="2400" i="1" baseline="-25000" dirty="0" smtClean="0"/>
                  <a:t>2</a:t>
                </a:r>
                <a:r>
                  <a:rPr lang="en-US" altLang="ko-KR" sz="2400" i="1" dirty="0" smtClean="0"/>
                  <a:t> </a:t>
                </a:r>
                <a:r>
                  <a:rPr lang="en-US" altLang="ko-KR" sz="2400" dirty="0" smtClean="0"/>
                  <a:t>is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400" b="0" i="0" smtClean="0">
                        <a:latin typeface="Cambria Math"/>
                      </a:rPr>
                      <m:t>=</m:t>
                    </m:r>
                    <m:r>
                      <a:rPr lang="en-US" altLang="ko-KR" sz="2400" b="1" i="1">
                        <a:latin typeface="Cambria Math"/>
                      </a:rPr>
                      <m:t>𝐒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400" b="1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24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2400" b="1">
                                        <a:latin typeface="Cambria Math"/>
                                      </a:rPr>
                                      <m:t>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2400" i="1" dirty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240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sz="2400" b="0" i="1" smtClean="0">
                                <a:latin typeface="Cambria Math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/>
                      </a:rPr>
                      <m:t>var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400" b="1" i="1">
                                <a:latin typeface="Cambria Math"/>
                              </a:rPr>
                              <m:t>𝐒</m:t>
                            </m:r>
                            <m:d>
                              <m:dPr>
                                <m:ctrlPr>
                                  <a:rPr lang="en-US" altLang="ko-KR" sz="2400" b="1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400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sz="2400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400" b="1">
                                            <a:latin typeface="Cambria Math"/>
                                          </a:rPr>
                                          <m:t>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400" i="1" dirty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240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altLang="ko-KR" sz="2400" b="1" i="1">
                        <a:latin typeface="Cambria Math"/>
                      </a:rPr>
                      <m:t>𝐒</m:t>
                    </m:r>
                    <m:d>
                      <m:dPr>
                        <m:ctrlPr>
                          <a:rPr lang="en-US" altLang="ko-KR" sz="2400" b="1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 dirty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400" b="1">
                                    <a:latin typeface="Cambria Math"/>
                                  </a:rPr>
                                  <m:t>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400" i="1" dirty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400">
                            <a:latin typeface="Cambria Math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altLang="ko-KR" sz="2400" b="1" i="1" smtClean="0">
                        <a:latin typeface="Cambria Math"/>
                      </a:rPr>
                      <m:t>.</m:t>
                    </m:r>
                  </m:oMath>
                </a14:m>
                <a:endParaRPr lang="en-US" altLang="ko-KR" sz="2400" dirty="0" smtClean="0"/>
              </a:p>
              <a:p>
                <a:pPr marL="857250" lvl="1" indent="-457200"/>
                <a:endParaRPr lang="en-US" altLang="ko-KR" sz="2400" dirty="0" smtClean="0"/>
              </a:p>
              <a:p>
                <a:pPr marL="857250" lvl="1" indent="-457200"/>
                <a:r>
                  <a:rPr lang="en-US" altLang="ko-KR" sz="2400" dirty="0" smtClean="0"/>
                  <a:t>The parameter is on the boundary of the parameter space, the test statistics will be follow the mixture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2400" b="0" i="1" smtClean="0">
                        <a:latin typeface="Cambria Math"/>
                      </a:rPr>
                      <m:t>×0+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/>
                      </a:rPr>
                      <m:t>×</m:t>
                    </m:r>
                    <m:sSubSup>
                      <m:sSubSup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𝜒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2400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sz="24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 is the empirical proportion of negative </a:t>
                </a:r>
                <a:r>
                  <a:rPr lang="en-US" altLang="ko-KR" sz="2400" i="1" dirty="0" smtClean="0"/>
                  <a:t>T</a:t>
                </a:r>
                <a:r>
                  <a:rPr lang="en-US" altLang="ko-KR" sz="2400" i="1" baseline="-25000" dirty="0" smtClean="0"/>
                  <a:t>2</a:t>
                </a:r>
                <a:r>
                  <a:rPr lang="en-US" altLang="ko-KR" sz="2400" i="1" dirty="0" smtClean="0"/>
                  <a:t>.</a:t>
                </a:r>
                <a:endParaRPr lang="en-US" altLang="ko-KR" sz="2400" dirty="0" smtClean="0"/>
              </a:p>
              <a:p>
                <a:pPr marL="514350" indent="-514350">
                  <a:buFont typeface="+mj-lt"/>
                  <a:buAutoNum type="arabicPeriod" startAt="2"/>
                </a:pPr>
                <a:endParaRPr lang="en-US" altLang="ko-KR" sz="2800" dirty="0" smtClean="0"/>
              </a:p>
              <a:p>
                <a:pPr marL="457200" indent="-457200">
                  <a:buFont typeface="+mj-lt"/>
                  <a:buAutoNum type="arabicPeriod" startAt="2"/>
                </a:pPr>
                <a:endParaRPr lang="ko-KR" altLang="en-US" b="1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4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Conditional expected score test</a:t>
            </a:r>
            <a:endParaRPr lang="ko-KR" altLang="ko-KR" sz="1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64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Conditional Expected Score Test (CEST)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US" altLang="ko-KR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en-US" altLang="ko-KR" b="1" i="1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b="0" i="0" smtClean="0">
                        <a:latin typeface="Cambria Math"/>
                      </a:rPr>
                      <m:t>=1</m:t>
                    </m:r>
                  </m:oMath>
                </a14:m>
                <a:endParaRPr lang="en-US" altLang="ko-KR" dirty="0" smtClean="0"/>
              </a:p>
              <a:p>
                <a:pPr marL="857250" lvl="1" indent="-457200"/>
                <a:r>
                  <a:rPr lang="en-US" altLang="ko-KR" sz="2400" dirty="0" smtClean="0"/>
                  <a:t>If we denote the estimate for 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/>
                      </a:rPr>
                      <m:t>𝛃</m:t>
                    </m:r>
                  </m:oMath>
                </a14:m>
                <a:r>
                  <a:rPr lang="en-US" altLang="ko-KR" sz="2400" dirty="0" smtClean="0"/>
                  <a:t> under the null hypothesis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dirty="0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4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2400" b="1" i="0" smtClean="0">
                                <a:latin typeface="Cambria Math"/>
                              </a:rPr>
                              <m:t>𝛃</m:t>
                            </m:r>
                          </m:e>
                        </m:acc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, 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>then the test statistics </a:t>
                </a:r>
                <a:r>
                  <a:rPr lang="en-US" altLang="ko-KR" sz="2400" i="1" dirty="0" smtClean="0"/>
                  <a:t>T</a:t>
                </a:r>
                <a:r>
                  <a:rPr lang="en-US" altLang="ko-KR" sz="2400" i="1" baseline="-25000" dirty="0" smtClean="0"/>
                  <a:t>3</a:t>
                </a:r>
                <a:r>
                  <a:rPr lang="en-US" altLang="ko-KR" sz="2400" i="1" dirty="0" smtClean="0"/>
                  <a:t> </a:t>
                </a:r>
                <a:r>
                  <a:rPr lang="en-US" altLang="ko-KR" sz="2400" dirty="0" smtClean="0"/>
                  <a:t>is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/>
                </a:r>
                <a:br>
                  <a:rPr lang="en-US" altLang="ko-KR" sz="2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sz="2400" b="0" i="0" smtClean="0">
                        <a:latin typeface="Cambria Math"/>
                      </a:rPr>
                      <m:t>=</m:t>
                    </m:r>
                    <m:r>
                      <a:rPr lang="en-US" altLang="ko-KR" sz="2400" b="1" i="1">
                        <a:latin typeface="Cambria Math"/>
                      </a:rPr>
                      <m:t>𝐒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400" b="1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24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2400" b="1">
                                        <a:latin typeface="Cambria Math"/>
                                      </a:rPr>
                                      <m:t>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2400" i="1" dirty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240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sz="24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/>
                      </a:rPr>
                      <m:t>var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400" b="1" i="1">
                                <a:latin typeface="Cambria Math"/>
                              </a:rPr>
                              <m:t>𝐒</m:t>
                            </m:r>
                            <m:d>
                              <m:dPr>
                                <m:ctrlPr>
                                  <a:rPr lang="en-US" altLang="ko-KR" sz="2400" b="1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400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sz="2400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400" b="1">
                                            <a:latin typeface="Cambria Math"/>
                                          </a:rPr>
                                          <m:t>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400" i="1" dirty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240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altLang="ko-KR" sz="2400" b="1" i="1">
                        <a:latin typeface="Cambria Math"/>
                      </a:rPr>
                      <m:t>𝐒</m:t>
                    </m:r>
                    <m:d>
                      <m:dPr>
                        <m:ctrlPr>
                          <a:rPr lang="en-US" altLang="ko-KR" sz="2400" b="1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 dirty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400" b="1">
                                    <a:latin typeface="Cambria Math"/>
                                  </a:rPr>
                                  <m:t>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400" i="1" dirty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400">
                            <a:latin typeface="Cambria Math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altLang="ko-KR" sz="2400" b="1" i="1" smtClean="0">
                        <a:latin typeface="Cambria Math"/>
                      </a:rPr>
                      <m:t>.</m:t>
                    </m:r>
                  </m:oMath>
                </a14:m>
                <a:endParaRPr lang="en-US" altLang="ko-KR" sz="2400" dirty="0" smtClean="0"/>
              </a:p>
              <a:p>
                <a:pPr marL="857250" lvl="1" indent="-457200"/>
                <a:endParaRPr lang="en-US" altLang="ko-KR" sz="2400" dirty="0" smtClean="0"/>
              </a:p>
              <a:p>
                <a:pPr marL="857250" lvl="1" indent="-457200"/>
                <a:r>
                  <a:rPr lang="en-US" altLang="ko-KR" sz="2400" dirty="0" smtClean="0"/>
                  <a:t>The parameter is on the boundary of the parameter space, the test statistics will be follow the mixture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latin typeface="Cambria Math"/>
                      </a:rPr>
                      <m:t>×1+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/>
                      </a:rPr>
                      <m:t>×</m:t>
                    </m:r>
                    <m:sSubSup>
                      <m:sSubSup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𝜒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2400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 is the empirical proportion of </a:t>
                </a:r>
                <a:r>
                  <a:rPr lang="en-US" altLang="ko-KR" sz="2400" i="1" dirty="0" smtClean="0"/>
                  <a:t>T</a:t>
                </a:r>
                <a:r>
                  <a:rPr lang="en-US" altLang="ko-KR" sz="2400" i="1" baseline="-25000" dirty="0" smtClean="0"/>
                  <a:t>3</a:t>
                </a:r>
                <a:r>
                  <a:rPr lang="en-US" altLang="ko-KR" sz="2800" i="1" dirty="0" smtClean="0"/>
                  <a:t> </a:t>
                </a:r>
                <a:r>
                  <a:rPr lang="en-US" altLang="ko-KR" sz="2400" dirty="0" smtClean="0"/>
                  <a:t>larger than 1.  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endParaRPr lang="en-US" altLang="ko-KR" sz="2800" dirty="0" smtClean="0"/>
              </a:p>
              <a:p>
                <a:pPr marL="457200" indent="-457200">
                  <a:buFont typeface="+mj-lt"/>
                  <a:buAutoNum type="arabicPeriod" startAt="3"/>
                </a:pPr>
                <a:endParaRPr lang="ko-KR" altLang="en-US" b="1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22" t="-4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Notations and the disease model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Estimation of the parameters using the EM algorithm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Conditional expected score test</a:t>
            </a:r>
            <a:endParaRPr lang="ko-KR" altLang="ko-KR" sz="1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22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Settings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86916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10,000 families with three, four</a:t>
            </a:r>
            <a:r>
              <a:rPr lang="en-US" altLang="ko-KR" dirty="0"/>
              <a:t>, five and six members consisting of a parents and </a:t>
            </a:r>
            <a:r>
              <a:rPr lang="en-US" altLang="ko-KR" dirty="0" err="1"/>
              <a:t>offsprings</a:t>
            </a:r>
            <a:r>
              <a:rPr lang="en-US" altLang="ko-KR" dirty="0"/>
              <a:t> at the rates of 0.2, 0.3, 0.3 and 0.2 respectively. </a:t>
            </a:r>
            <a:endParaRPr lang="en-US" altLang="ko-KR" dirty="0" smtClean="0"/>
          </a:p>
          <a:p>
            <a:r>
              <a:rPr lang="en-US" altLang="ko-KR" dirty="0"/>
              <a:t>One causal SNP with MAF of </a:t>
            </a:r>
            <a:r>
              <a:rPr lang="en-US" altLang="ko-KR" dirty="0" smtClean="0"/>
              <a:t>0.2 &amp; </a:t>
            </a:r>
            <a:r>
              <a:rPr lang="en-US" altLang="ko-KR" i="1" dirty="0"/>
              <a:t>h</a:t>
            </a:r>
            <a:r>
              <a:rPr lang="en-US" altLang="ko-KR" i="1" baseline="-25000" dirty="0"/>
              <a:t>a</a:t>
            </a:r>
            <a:r>
              <a:rPr lang="en-US" altLang="ko-KR" i="1" baseline="30000" dirty="0"/>
              <a:t>2 </a:t>
            </a:r>
            <a:r>
              <a:rPr lang="en-US" altLang="ko-KR" dirty="0"/>
              <a:t>: 0.005</a:t>
            </a:r>
          </a:p>
          <a:p>
            <a:r>
              <a:rPr lang="en-US" altLang="ko-KR" dirty="0" smtClean="0"/>
              <a:t>No environmental effect</a:t>
            </a:r>
          </a:p>
          <a:p>
            <a:r>
              <a:rPr lang="en-US" altLang="ko-KR" i="1" dirty="0" smtClean="0"/>
              <a:t>h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 </a:t>
            </a:r>
            <a:r>
              <a:rPr lang="en-US" altLang="ko-KR" dirty="0"/>
              <a:t>: 0.2 and </a:t>
            </a:r>
            <a:r>
              <a:rPr lang="en-US" altLang="ko-KR" dirty="0" smtClean="0"/>
              <a:t>0.4 &amp; </a:t>
            </a:r>
            <a:r>
              <a:rPr lang="en-US" altLang="ko-KR" i="1" dirty="0" smtClean="0"/>
              <a:t>q</a:t>
            </a:r>
            <a:r>
              <a:rPr lang="en-US" altLang="ko-KR" dirty="0" smtClean="0"/>
              <a:t> </a:t>
            </a:r>
            <a:r>
              <a:rPr lang="en-US" altLang="ko-KR" dirty="0"/>
              <a:t>: 0.1 and </a:t>
            </a:r>
            <a:r>
              <a:rPr lang="en-US" altLang="ko-KR" dirty="0" smtClean="0"/>
              <a:t>0.2</a:t>
            </a:r>
          </a:p>
          <a:p>
            <a:r>
              <a:rPr lang="en-US" altLang="ko-KR" i="1" dirty="0" smtClean="0"/>
              <a:t>300 </a:t>
            </a:r>
            <a:r>
              <a:rPr lang="en-US" altLang="ko-KR" dirty="0" smtClean="0"/>
              <a:t>replicates with randomly selected 500 families among 10,000 families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Simulation study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GWAS of LAM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9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Settings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88840"/>
                <a:ext cx="10972800" cy="486916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b="1" dirty="0" smtClean="0"/>
                  <a:t>Simulation Scenarios</a:t>
                </a:r>
              </a:p>
              <a:p>
                <a:endParaRPr lang="en-US" altLang="ko-KR" b="1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ko-KR" dirty="0"/>
                  <a:t>With correctly specified prevalence, we estimated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using the basic estimation method. 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altLang="ko-KR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ko-KR" dirty="0" smtClean="0"/>
                  <a:t>Assuming </a:t>
                </a:r>
                <a:r>
                  <a:rPr lang="en-US" altLang="ko-KR" dirty="0"/>
                  <a:t>that the prevalence was 0.1 larger than true value,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were estimated with and without the tuning parameter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𝜏</m:t>
                    </m:r>
                  </m:oMath>
                </a14:m>
                <a:r>
                  <a:rPr lang="en-US" altLang="ko-KR" dirty="0"/>
                  <a:t>.</a:t>
                </a:r>
                <a:endParaRPr lang="ko-KR" alt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ko-KR" altLang="en-US" sz="24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88840"/>
                <a:ext cx="10972800" cy="4869160"/>
              </a:xfrm>
              <a:blipFill rotWithShape="0">
                <a:blip r:embed="rId2"/>
                <a:stretch>
                  <a:fillRect l="-722" t="-876" r="-6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Simulation study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GWAS of LAM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5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With </a:t>
            </a:r>
            <a:r>
              <a:rPr lang="en-US" altLang="ko-KR" dirty="0"/>
              <a:t>correctly specified </a:t>
            </a:r>
            <a:r>
              <a:rPr lang="en-US" altLang="ko-KR" dirty="0" smtClean="0"/>
              <a:t>prevalence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523084"/>
            <a:ext cx="4319905" cy="4319905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2523085"/>
            <a:ext cx="4319905" cy="43199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Simulation study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GWAS of LAM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25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ko-KR" dirty="0" smtClean="0"/>
              <a:t>With </a:t>
            </a:r>
            <a:r>
              <a:rPr lang="en-US" altLang="ko-KR" dirty="0" err="1" smtClean="0"/>
              <a:t>misspecified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prevalences</a:t>
            </a: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538095"/>
            <a:ext cx="4319905" cy="4319905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591" y="2537081"/>
            <a:ext cx="4319905" cy="43199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Simulation study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GWAS of LAM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71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ko-KR" dirty="0" smtClean="0"/>
              <a:t>With </a:t>
            </a:r>
            <a:r>
              <a:rPr lang="en-US" altLang="ko-KR" dirty="0" err="1" smtClean="0"/>
              <a:t>misspecified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prevalences</a:t>
            </a:r>
            <a:r>
              <a:rPr lang="en-US" altLang="ko-KR" dirty="0" smtClean="0"/>
              <a:t>, including tuning parameter</a:t>
            </a:r>
            <a:endParaRPr lang="ko-KR" altLang="en-US" dirty="0"/>
          </a:p>
        </p:txBody>
      </p:sp>
      <p:pic>
        <p:nvPicPr>
          <p:cNvPr id="8" name="그림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538095"/>
            <a:ext cx="4319905" cy="4319905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36" y="2538094"/>
            <a:ext cx="4319905" cy="43199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Simulation study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GWAS of LAM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9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Heritability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556792"/>
            <a:ext cx="6887617" cy="456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ko-KR" dirty="0" smtClean="0"/>
              <a:t>With </a:t>
            </a:r>
            <a:r>
              <a:rPr lang="en-US" altLang="ko-KR" dirty="0" err="1" smtClean="0"/>
              <a:t>misspecified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prevalences</a:t>
            </a:r>
            <a:r>
              <a:rPr lang="en-US" altLang="ko-KR" dirty="0" smtClean="0"/>
              <a:t>, including tuning parameter</a:t>
            </a: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47" y="2538095"/>
            <a:ext cx="4319905" cy="43199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/>
              <a:t>Simulation study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GWAS of LAM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72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GWAS of LAM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/>
              <a:t>Lymphangiol</a:t>
            </a:r>
            <a:r>
              <a:rPr lang="en-US" altLang="ko-KR" sz="2800" dirty="0" err="1"/>
              <a:t>eiomyomatosis</a:t>
            </a:r>
            <a:r>
              <a:rPr lang="en-US" altLang="ko-KR" sz="2800" dirty="0"/>
              <a:t> (LAM) occurs in two settings:</a:t>
            </a:r>
          </a:p>
          <a:p>
            <a:pPr marL="857250" lvl="1" indent="-457200">
              <a:lnSpc>
                <a:spcPct val="120000"/>
              </a:lnSpc>
              <a:buAutoNum type="arabicParenR"/>
            </a:pPr>
            <a:r>
              <a:rPr lang="en-US" altLang="ko-KR" sz="2400" dirty="0"/>
              <a:t>in the disease tuberous sclerosis complex (TSC-LAM)</a:t>
            </a:r>
          </a:p>
          <a:p>
            <a:pPr marL="1257300" lvl="2" indent="-457200">
              <a:lnSpc>
                <a:spcPct val="120000"/>
              </a:lnSpc>
              <a:buFont typeface="Arial" panose="020B0604020202020204" pitchFamily="34" charset="0"/>
              <a:buChar char="‒"/>
            </a:pPr>
            <a:r>
              <a:rPr lang="en-US" altLang="ko-KR" sz="2400" dirty="0"/>
              <a:t>TSC-LAM occurs in women who have germline mutations in either the TSC1 or the TSC2 gene.</a:t>
            </a:r>
          </a:p>
          <a:p>
            <a:pPr marL="1257300" lvl="2" indent="-457200">
              <a:lnSpc>
                <a:spcPct val="120000"/>
              </a:lnSpc>
              <a:buFont typeface="Arial" panose="020B0604020202020204" pitchFamily="34" charset="0"/>
              <a:buChar char="‒"/>
            </a:pPr>
            <a:r>
              <a:rPr lang="en-US" altLang="ko-KR" sz="2400" dirty="0"/>
              <a:t>The TSC1 gene is located on chromosome 9q34</a:t>
            </a:r>
          </a:p>
          <a:p>
            <a:pPr marL="1257300" lvl="2" indent="-457200">
              <a:lnSpc>
                <a:spcPct val="120000"/>
              </a:lnSpc>
              <a:buFont typeface="Arial" panose="020B0604020202020204" pitchFamily="34" charset="0"/>
              <a:buChar char="‒"/>
            </a:pPr>
            <a:r>
              <a:rPr lang="en-US" altLang="ko-KR" sz="2400" dirty="0"/>
              <a:t>The TSC2 gene is located on chromosome 16p13. </a:t>
            </a:r>
          </a:p>
          <a:p>
            <a:pPr marL="1257300" lvl="2" indent="-457200">
              <a:lnSpc>
                <a:spcPct val="120000"/>
              </a:lnSpc>
              <a:buAutoNum type="arabicParenR"/>
            </a:pPr>
            <a:endParaRPr lang="en-US" altLang="ko-KR" sz="2400" dirty="0"/>
          </a:p>
          <a:p>
            <a:pPr marL="857250" lvl="1" indent="-457200">
              <a:lnSpc>
                <a:spcPct val="120000"/>
              </a:lnSpc>
              <a:buAutoNum type="arabicParenR"/>
            </a:pPr>
            <a:r>
              <a:rPr lang="en-US" altLang="ko-KR" sz="2400" dirty="0"/>
              <a:t>in a sporadic form, in women who do not have TSC (sporadic LAM).</a:t>
            </a:r>
          </a:p>
          <a:p>
            <a:pPr marL="1257300" lvl="2" indent="-457200">
              <a:lnSpc>
                <a:spcPct val="120000"/>
              </a:lnSpc>
              <a:buFont typeface="Arial" panose="020B0604020202020204" pitchFamily="34" charset="0"/>
              <a:buChar char="‒"/>
            </a:pPr>
            <a:r>
              <a:rPr lang="en-US" altLang="ko-KR" sz="2400" dirty="0"/>
              <a:t>Prevalence of sporadic LAM is 1 per 2.5x10</a:t>
            </a:r>
            <a:r>
              <a:rPr lang="en-US" altLang="ko-KR" sz="2400" baseline="30000" dirty="0"/>
              <a:t>5</a:t>
            </a:r>
            <a:endParaRPr lang="en-US" altLang="ko-KR" sz="2200" baseline="300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Simulation study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Application to GWAS of LAM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3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GWAS of LAM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Hypothesis</a:t>
            </a:r>
          </a:p>
          <a:p>
            <a:endParaRPr lang="en-US" altLang="ko-KR" dirty="0"/>
          </a:p>
          <a:p>
            <a:pPr marL="857250" lvl="1" indent="-457200">
              <a:buAutoNum type="arabicParenR"/>
            </a:pPr>
            <a:r>
              <a:rPr lang="en-US" altLang="ko-KR" sz="2400" dirty="0"/>
              <a:t>DNA sequence variants outside of TSC2/TSC1 may be associated with susceptibility/risk for LAM disease development</a:t>
            </a:r>
          </a:p>
          <a:p>
            <a:pPr marL="857250" lvl="1" indent="-457200">
              <a:buAutoNum type="arabicParenR"/>
            </a:pPr>
            <a:endParaRPr lang="en-US" altLang="ko-KR" sz="2400" dirty="0"/>
          </a:p>
          <a:p>
            <a:pPr marL="857250" lvl="1" indent="-457200">
              <a:buAutoNum type="arabicParenR"/>
            </a:pPr>
            <a:r>
              <a:rPr lang="en-US" altLang="ko-KR" sz="2400" dirty="0"/>
              <a:t>Genome-wide association studies (GWAS) of sporadic LAM (S-LAM) are used to identify such genetic variants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Simulation study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Application to GWAS of LAM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47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GWAS of LAM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Data description and Quality control for discovery data </a:t>
            </a:r>
            <a:endParaRPr lang="en-US" altLang="ko-K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Simulation study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Application to GWAS of LAM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5" y="2716538"/>
            <a:ext cx="9160030" cy="3764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00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GWAS of LAM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Study design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dirty="0" smtClean="0"/>
              <a:t>Logistic regression (LR)</a:t>
            </a:r>
          </a:p>
          <a:p>
            <a:pPr marL="1314450" lvl="2" indent="-457200"/>
            <a:r>
              <a:rPr lang="en-US" altLang="ko-KR" sz="2200" dirty="0" smtClean="0"/>
              <a:t>Age, squared age and ten PC scores were included as covariates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dirty="0" smtClean="0"/>
              <a:t>Conditional logistic regression (CLR)</a:t>
            </a:r>
          </a:p>
          <a:p>
            <a:pPr marL="1314450" lvl="2" indent="-457200"/>
            <a:r>
              <a:rPr lang="en-US" altLang="ko-KR" sz="2200" dirty="0" smtClean="0"/>
              <a:t>1:2 matched case-control design</a:t>
            </a:r>
          </a:p>
          <a:p>
            <a:pPr marL="1314450" lvl="2" indent="-457200"/>
            <a:r>
              <a:rPr lang="en-US" altLang="ko-KR" sz="2200" dirty="0" smtClean="0"/>
              <a:t>Matching was based on age </a:t>
            </a:r>
            <a:r>
              <a:rPr lang="en-US" altLang="ko-KR" sz="2200" dirty="0"/>
              <a:t>and top three PC </a:t>
            </a:r>
            <a:r>
              <a:rPr lang="en-US" altLang="ko-KR" sz="2200" dirty="0" smtClean="0"/>
              <a:t>scores</a:t>
            </a:r>
          </a:p>
          <a:p>
            <a:pPr marL="1314450" lvl="2" indent="-457200"/>
            <a:endParaRPr lang="en-US" altLang="ko-KR" sz="2200" dirty="0"/>
          </a:p>
          <a:p>
            <a:pPr marL="914400" lvl="1" indent="-457200"/>
            <a:endParaRPr lang="en-US" altLang="ko-KR" sz="2400" dirty="0" smtClean="0"/>
          </a:p>
          <a:p>
            <a:pPr marL="1314450" lvl="2" indent="-457200"/>
            <a:endParaRPr lang="en-US" altLang="ko-KR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Simulation study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Application to GWAS of LAM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71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GWAS of LAM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en-US" altLang="ko-KR" sz="2200" dirty="0" smtClean="0"/>
          </a:p>
          <a:p>
            <a:pPr marL="1314450" lvl="2" indent="-457200"/>
            <a:endParaRPr lang="en-US" altLang="ko-KR" sz="2200" dirty="0"/>
          </a:p>
          <a:p>
            <a:pPr marL="914400" lvl="1" indent="-457200"/>
            <a:endParaRPr lang="en-US" altLang="ko-KR" sz="2400" dirty="0" smtClean="0"/>
          </a:p>
          <a:p>
            <a:pPr marL="1314450" lvl="2" indent="-457200"/>
            <a:endParaRPr lang="en-US" altLang="ko-KR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Simulation study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Application to GWAS of LAM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193495"/>
                  </p:ext>
                </p:extLst>
              </p:nvPr>
            </p:nvGraphicFramePr>
            <p:xfrm>
              <a:off x="609604" y="2743041"/>
              <a:ext cx="10996183" cy="2240280"/>
            </p:xfrm>
            <a:graphic>
              <a:graphicData uri="http://schemas.openxmlformats.org/drawingml/2006/table">
                <a:tbl>
                  <a:tblPr/>
                  <a:tblGrid>
                    <a:gridCol w="720000"/>
                    <a:gridCol w="900000"/>
                    <a:gridCol w="900000"/>
                    <a:gridCol w="660018"/>
                    <a:gridCol w="1168781"/>
                    <a:gridCol w="673768"/>
                    <a:gridCol w="673768"/>
                    <a:gridCol w="673768"/>
                    <a:gridCol w="742520"/>
                    <a:gridCol w="742520"/>
                    <a:gridCol w="828000"/>
                    <a:gridCol w="828000"/>
                    <a:gridCol w="742520"/>
                    <a:gridCol w="742520"/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Nt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Minor/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major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b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</a:t>
                          </a:r>
                          <a:b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Genotype Counts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 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8829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(LR)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96167827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0.1659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0.5898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4.82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0.4951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4.39</a:t>
                          </a:r>
                          <a:r>
                            <a:rPr lang="ko-KR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0.2742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514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656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96179390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0.1425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0.5227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6.53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0.4161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3.91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0.2546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193495"/>
                  </p:ext>
                </p:extLst>
              </p:nvPr>
            </p:nvGraphicFramePr>
            <p:xfrm>
              <a:off x="609604" y="2743041"/>
              <a:ext cx="10996183" cy="2240280"/>
            </p:xfrm>
            <a:graphic>
              <a:graphicData uri="http://schemas.openxmlformats.org/drawingml/2006/table">
                <a:tbl>
                  <a:tblPr/>
                  <a:tblGrid>
                    <a:gridCol w="720000"/>
                    <a:gridCol w="900000"/>
                    <a:gridCol w="900000"/>
                    <a:gridCol w="660018"/>
                    <a:gridCol w="1168781"/>
                    <a:gridCol w="673768"/>
                    <a:gridCol w="673768"/>
                    <a:gridCol w="673768"/>
                    <a:gridCol w="742520"/>
                    <a:gridCol w="742520"/>
                    <a:gridCol w="828000"/>
                    <a:gridCol w="828000"/>
                    <a:gridCol w="742520"/>
                    <a:gridCol w="742520"/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Nt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Minor/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major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b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</a:t>
                          </a:r>
                          <a:b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Genotype Counts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 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8829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(LR)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83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96167827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0.1659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0.5898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47794" t="-149057" r="-280882" b="-10283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55556" t="-149057" r="-182963" b="-10283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0.4951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4.39</a:t>
                          </a:r>
                          <a:r>
                            <a:rPr lang="ko-KR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0.2742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514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656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96179390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0.1425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0.5227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47794" t="-246729" r="-280882" b="-186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55556" t="-246729" r="-182963" b="-186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0.4161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378689" t="-246729" r="-2459" b="-1869"/>
                          </a:stretch>
                        </a:blipFill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0.2546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33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GWAS of LAM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en-US" altLang="ko-KR" sz="2200" dirty="0" smtClean="0"/>
          </a:p>
          <a:p>
            <a:pPr marL="1314450" lvl="2" indent="-457200"/>
            <a:endParaRPr lang="en-US" altLang="ko-KR" sz="2200" dirty="0"/>
          </a:p>
          <a:p>
            <a:pPr marL="914400" lvl="1" indent="-457200"/>
            <a:endParaRPr lang="en-US" altLang="ko-KR" sz="2400" dirty="0" smtClean="0"/>
          </a:p>
          <a:p>
            <a:pPr marL="1314450" lvl="2" indent="-457200"/>
            <a:endParaRPr lang="en-US" altLang="ko-KR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Simulation study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Application to GWAS of LAM</a:t>
            </a:r>
            <a:endParaRPr lang="ko-KR" altLang="ko-KR" sz="1400" b="1" dirty="0"/>
          </a:p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Application to heritability estimation of CRC</a:t>
            </a:r>
            <a:endParaRPr lang="ko-KR" altLang="ko-KR" sz="14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1" y="2609889"/>
            <a:ext cx="5730875" cy="3183255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64" y="1734245"/>
            <a:ext cx="4679950" cy="46799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6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heritability estimation of CRC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Data description</a:t>
            </a:r>
          </a:p>
          <a:p>
            <a:pPr lvl="1"/>
            <a:r>
              <a:rPr lang="en-US" altLang="ko-KR" dirty="0" smtClean="0"/>
              <a:t>The cross-sectional study of a prospective cohort database</a:t>
            </a:r>
          </a:p>
          <a:p>
            <a:pPr lvl="1"/>
            <a:r>
              <a:rPr lang="en-US" altLang="ko-KR" dirty="0" smtClean="0"/>
              <a:t>Patients taken surgery for colorectal cancer (CRC) from </a:t>
            </a:r>
            <a:br>
              <a:rPr lang="en-US" altLang="ko-KR" dirty="0" smtClean="0"/>
            </a:br>
            <a:r>
              <a:rPr lang="en-US" altLang="ko-KR" dirty="0" smtClean="0"/>
              <a:t>2003 to 2006 were collected from </a:t>
            </a:r>
            <a:br>
              <a:rPr lang="en-US" altLang="ko-KR" dirty="0" smtClean="0"/>
            </a:br>
            <a:r>
              <a:rPr lang="en-US" altLang="ko-KR" dirty="0" smtClean="0"/>
              <a:t>Seoul National University Hospital (SNUH) and </a:t>
            </a:r>
            <a:br>
              <a:rPr lang="en-US" altLang="ko-KR" dirty="0" smtClean="0"/>
            </a:br>
            <a:r>
              <a:rPr lang="en-US" altLang="ko-KR" dirty="0" smtClean="0"/>
              <a:t>Seoul National University </a:t>
            </a:r>
            <a:r>
              <a:rPr lang="en-US" altLang="ko-KR" dirty="0" err="1" smtClean="0"/>
              <a:t>Bundang</a:t>
            </a:r>
            <a:r>
              <a:rPr lang="en-US" altLang="ko-KR" dirty="0" smtClean="0"/>
              <a:t> Hospital (SNUBH)</a:t>
            </a:r>
          </a:p>
          <a:p>
            <a:pPr lvl="1"/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>
                <a:solidFill>
                  <a:schemeClr val="bg1"/>
                </a:solidFill>
              </a:rPr>
              <a:t>Simulation </a:t>
            </a:r>
            <a:r>
              <a:rPr lang="en-US" altLang="ko-KR" sz="1400" b="1" dirty="0">
                <a:solidFill>
                  <a:schemeClr val="bg1"/>
                </a:solidFill>
              </a:rPr>
              <a:t>study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 smtClean="0">
                <a:solidFill>
                  <a:schemeClr val="bg1"/>
                </a:solidFill>
              </a:rPr>
              <a:t>Application to </a:t>
            </a:r>
            <a:r>
              <a:rPr lang="en-US" altLang="ko-KR" sz="1400" b="1" dirty="0">
                <a:solidFill>
                  <a:schemeClr val="bg1"/>
                </a:solidFill>
              </a:rPr>
              <a:t>GWAS of LAM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Application to heritability estimation of CRC</a:t>
            </a:r>
            <a:endParaRPr lang="ko-KR" altLang="ko-KR" sz="1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5789" r="2187"/>
          <a:stretch/>
        </p:blipFill>
        <p:spPr>
          <a:xfrm rot="16200000">
            <a:off x="7680047" y="2260693"/>
            <a:ext cx="4912852" cy="39044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07783"/>
              </p:ext>
            </p:extLst>
          </p:nvPr>
        </p:nvGraphicFramePr>
        <p:xfrm>
          <a:off x="1734164" y="4298450"/>
          <a:ext cx="5325505" cy="2243328"/>
        </p:xfrm>
        <a:graphic>
          <a:graphicData uri="http://schemas.openxmlformats.org/drawingml/2006/table">
            <a:tbl>
              <a:tblPr firstRow="1" firstCol="1" bandRow="1"/>
              <a:tblGrid>
                <a:gridCol w="3567359"/>
                <a:gridCol w="1758146"/>
              </a:tblGrid>
              <a:tr h="215900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Characteristic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1,952 probands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Gender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228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Male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1,153 (59.1 %)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Female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799 (40.9 %)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Age at onset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Mean, Median (interquartile rage)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61.7, 63 (55 - 70)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50 &gt;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229 (11.7 %)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50 ≤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1,723 (88.3 %)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65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heritability estimation of CRC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Statistical Analysis</a:t>
            </a:r>
          </a:p>
          <a:p>
            <a:pPr lvl="1"/>
            <a:r>
              <a:rPr lang="en-US" altLang="ko-KR" sz="2400" dirty="0" smtClean="0"/>
              <a:t>Family history (FH) of CRC for each </a:t>
            </a:r>
            <a:r>
              <a:rPr lang="en-US" altLang="ko-KR" sz="2400" dirty="0" err="1" smtClean="0"/>
              <a:t>proband</a:t>
            </a:r>
            <a:r>
              <a:rPr lang="en-US" altLang="ko-KR" sz="2400" dirty="0" smtClean="0"/>
              <a:t> was defined using first-degree of relatives (FDR) in two ways</a:t>
            </a:r>
            <a:br>
              <a:rPr lang="en-US" altLang="ko-KR" sz="2400" dirty="0" smtClean="0"/>
            </a:br>
            <a:r>
              <a:rPr lang="en-US" altLang="ko-KR" sz="2400" dirty="0" smtClean="0"/>
              <a:t>1) the number of affected FDRs</a:t>
            </a:r>
            <a:br>
              <a:rPr lang="en-US" altLang="ko-KR" sz="2400" dirty="0" smtClean="0"/>
            </a:br>
            <a:r>
              <a:rPr lang="en-US" altLang="ko-KR" sz="2400" dirty="0" smtClean="0"/>
              <a:t>2) the proportion of affected FDRs to all FDRs </a:t>
            </a:r>
          </a:p>
          <a:p>
            <a:pPr lvl="1"/>
            <a:r>
              <a:rPr lang="en-US" altLang="ko-KR" sz="2400" dirty="0" smtClean="0"/>
              <a:t>Cox proportional hazards models were used to compute hazard ratio (HR) for CRC with FH.</a:t>
            </a:r>
          </a:p>
          <a:p>
            <a:pPr lvl="1"/>
            <a:r>
              <a:rPr lang="en-US" altLang="ko-KR" sz="2400" dirty="0" smtClean="0"/>
              <a:t>HRs were adjusted using sex.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>
                <a:solidFill>
                  <a:schemeClr val="bg1"/>
                </a:solidFill>
              </a:rPr>
              <a:t>Simulation </a:t>
            </a:r>
            <a:r>
              <a:rPr lang="en-US" altLang="ko-KR" sz="1400" b="1" dirty="0">
                <a:solidFill>
                  <a:schemeClr val="bg1"/>
                </a:solidFill>
              </a:rPr>
              <a:t>study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 smtClean="0">
                <a:solidFill>
                  <a:schemeClr val="bg1"/>
                </a:solidFill>
              </a:rPr>
              <a:t>Application to </a:t>
            </a:r>
            <a:r>
              <a:rPr lang="en-US" altLang="ko-KR" sz="1400" b="1" dirty="0">
                <a:solidFill>
                  <a:schemeClr val="bg1"/>
                </a:solidFill>
              </a:rPr>
              <a:t>GWAS of LAM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Application to heritability estimation of CRC</a:t>
            </a:r>
            <a:endParaRPr lang="ko-KR" altLang="ko-KR" sz="14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4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 to heritability estimation of CRC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Relationship between family history of CRC and Incident CRC</a:t>
            </a:r>
            <a:endParaRPr lang="en-US" altLang="ko-KR" sz="1700" dirty="0" smtClean="0">
              <a:cs typeface="Times New Roman"/>
            </a:endParaRPr>
          </a:p>
          <a:p>
            <a:pPr lvl="1"/>
            <a:endParaRPr lang="ko-KR" altLang="en-US" sz="17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Heritability Estimation and Genetic Association Study 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9678" y="0"/>
            <a:ext cx="6072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>
                <a:solidFill>
                  <a:schemeClr val="bg1"/>
                </a:solidFill>
              </a:rPr>
              <a:t>Simulation </a:t>
            </a:r>
            <a:r>
              <a:rPr lang="en-US" altLang="ko-KR" sz="1400" b="1" dirty="0">
                <a:solidFill>
                  <a:schemeClr val="bg1"/>
                </a:solidFill>
              </a:rPr>
              <a:t>study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 smtClean="0">
                <a:solidFill>
                  <a:schemeClr val="bg1"/>
                </a:solidFill>
              </a:rPr>
              <a:t>Application to </a:t>
            </a:r>
            <a:r>
              <a:rPr lang="en-US" altLang="ko-KR" sz="1400" b="1" dirty="0">
                <a:solidFill>
                  <a:schemeClr val="bg1"/>
                </a:solidFill>
              </a:rPr>
              <a:t>GWAS of LAM</a:t>
            </a:r>
            <a:endParaRPr lang="ko-KR" altLang="ko-KR" sz="1400" b="1" dirty="0">
              <a:solidFill>
                <a:schemeClr val="bg1"/>
              </a:solidFill>
            </a:endParaRPr>
          </a:p>
          <a:p>
            <a:pPr lvl="0"/>
            <a:r>
              <a:rPr lang="en-US" altLang="ko-KR" sz="1400" b="1" dirty="0"/>
              <a:t>Application to heritability estimation of CRC</a:t>
            </a:r>
            <a:endParaRPr lang="ko-KR" altLang="ko-KR" sz="1400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011656"/>
              </p:ext>
            </p:extLst>
          </p:nvPr>
        </p:nvGraphicFramePr>
        <p:xfrm>
          <a:off x="1236283" y="2492896"/>
          <a:ext cx="10116301" cy="426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0301"/>
                <a:gridCol w="2160000"/>
                <a:gridCol w="2160000"/>
                <a:gridCol w="1800000"/>
                <a:gridCol w="1296000"/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Factor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No. of cases of CRC</a:t>
                      </a:r>
                    </a:p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(n = 1,952)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Covariate</a:t>
                      </a:r>
                      <a:r>
                        <a:rPr lang="en-US" altLang="ko-KR" sz="1600" baseline="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adjusted Hazard ratio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95% CI for</a:t>
                      </a:r>
                      <a:r>
                        <a:rPr lang="en-US" altLang="ko-KR" sz="1600" baseline="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/>
                      </a:r>
                      <a:br>
                        <a:rPr lang="en-US" altLang="ko-KR" sz="1600" baseline="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</a:br>
                      <a:r>
                        <a:rPr lang="en-US" altLang="ko-KR" sz="1600" baseline="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Hazard ratio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P</a:t>
                      </a:r>
                      <a:r>
                        <a:rPr lang="en-US" altLang="ko-KR" sz="1600" baseline="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value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Family history of CRC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   No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1,766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1.00 (ref)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   Yes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186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1.1998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(1.0306  - 1.3968)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0.0188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No. of affected FDRs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   0 (no FH)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1,766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1.00 (ref)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   1 FDR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160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1.1240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(1.0657 – 1.4756)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0.0064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   ≥ 2 FDR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26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0.9479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(0.6433 – 1.3966)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0.7865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Proportion of affected FDRs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   [0, 0.125)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1,843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1.00 (ref)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   [0.125, 0.3)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100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1.5949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(1.3031 – 1.9519)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5.933 x 10</a:t>
                      </a:r>
                      <a:r>
                        <a:rPr lang="en-US" altLang="ko-KR" sz="1600" baseline="300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-6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    [0.3,1]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9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2.7498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(1.4246 – 5.3078)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elvetica" panose="020B0604020202030204" pitchFamily="34" charset="0"/>
                          <a:cs typeface="times" panose="02020603050405020304" pitchFamily="18" charset="0"/>
                        </a:rPr>
                        <a:t>0.0026</a:t>
                      </a:r>
                      <a:endParaRPr lang="ko-KR" altLang="en-US" sz="1600" dirty="0">
                        <a:latin typeface="Helvetica" panose="020B0604020202030204" pitchFamily="34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79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Heritability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 smtClean="0"/>
                  <a:t>Heritability</a:t>
                </a:r>
                <a:r>
                  <a:rPr lang="en-US" altLang="ko-KR" dirty="0" smtClean="0"/>
                  <a:t> denotes the fraction of trait variance due to genetic factor (</a:t>
                </a:r>
                <a:r>
                  <a:rPr lang="en-US" altLang="ko-KR" i="1" dirty="0" smtClean="0"/>
                  <a:t>V</a:t>
                </a:r>
                <a:r>
                  <a:rPr lang="en-US" altLang="ko-KR" baseline="-25000" dirty="0" smtClean="0"/>
                  <a:t>G</a:t>
                </a:r>
                <a:r>
                  <a:rPr lang="en-US" altLang="ko-KR" dirty="0" smtClean="0"/>
                  <a:t>) over the total trait variance (</a:t>
                </a:r>
                <a:r>
                  <a:rPr lang="en-US" altLang="ko-KR" i="1" dirty="0" smtClean="0"/>
                  <a:t>V</a:t>
                </a:r>
                <a:r>
                  <a:rPr lang="en-US" altLang="ko-KR" baseline="-25000" dirty="0" smtClean="0"/>
                  <a:t>P</a:t>
                </a:r>
                <a:r>
                  <a:rPr lang="en-US" altLang="ko-KR" dirty="0" smtClean="0"/>
                  <a:t>).</a:t>
                </a:r>
              </a:p>
              <a:p>
                <a:r>
                  <a:rPr lang="en-US" altLang="ko-KR" dirty="0" smtClean="0"/>
                  <a:t>Often we need to know just the share of additive genetic component (</a:t>
                </a:r>
                <a:r>
                  <a:rPr lang="en-US" altLang="ko-KR" i="1" dirty="0" smtClean="0"/>
                  <a:t>V</a:t>
                </a:r>
                <a:r>
                  <a:rPr lang="en-US" altLang="ko-KR" baseline="-25000" dirty="0" smtClean="0"/>
                  <a:t>A</a:t>
                </a:r>
                <a:r>
                  <a:rPr lang="en-US" altLang="ko-KR" dirty="0" smtClean="0"/>
                  <a:t>) responsible for trait variance.</a:t>
                </a:r>
              </a:p>
              <a:p>
                <a:pPr lvl="1"/>
                <a:r>
                  <a:rPr lang="en-US" altLang="ko-KR" sz="2400" dirty="0" smtClean="0"/>
                  <a:t>Broad-sense heritability </a:t>
                </a:r>
                <a:r>
                  <a:rPr lang="en-US" altLang="ko-KR" sz="2400" i="1" dirty="0" smtClean="0"/>
                  <a:t>H</a:t>
                </a:r>
                <a:r>
                  <a:rPr lang="en-US" altLang="ko-KR" sz="2400" baseline="30000" dirty="0" smtClean="0"/>
                  <a:t>2</a:t>
                </a:r>
                <a:endParaRPr lang="en-US" altLang="ko-KR" sz="240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𝐺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sz="2400" dirty="0"/>
              </a:p>
              <a:p>
                <a:pPr lvl="1"/>
                <a:r>
                  <a:rPr lang="en-US" altLang="ko-KR" sz="2400" dirty="0" smtClean="0"/>
                  <a:t>Narrow-sense heritability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2400" i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h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i="1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50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Conclusion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In this chapter, we proposed a method for estimating heritability and genetic/environmental effects on binary trait using liability threshold model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The results from the simulation studies showed that the proposed method provided robust estimators in spite of misspecification of the prevalence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However, there are many scenarios to check to evaluate the analytical flexibility such as when irrelevant covariates were included, a lot of nuclear families are included, and so 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Heritability Estimation and Genetic Association Study 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/>
              <a:t>Conclusion and Discussion</a:t>
            </a:r>
            <a:endParaRPr lang="ko-KR" altLang="ko-KR" sz="1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2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Conclusion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Further analyses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Evaluate robustness of the estimator for various situations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Compare the estimates to the existing methods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Consider the common shared correlation between family members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Evaluate statistical validity of CEST and compare existing method such as Logistic regression, MQLS, GLMM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Extend the proposed method to GWAS with the independent subjects via genetic relationship matrix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Heritability Estimation and Genetic Association Study on the Binary Trait</a:t>
            </a:r>
            <a:endParaRPr lang="ko-KR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9678" y="0"/>
            <a:ext cx="6072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/>
              <a:t>Conclusion and Discussion</a:t>
            </a:r>
            <a:endParaRPr lang="ko-KR" altLang="ko-KR" sz="1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76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207569" y="2420888"/>
            <a:ext cx="9649072" cy="1362075"/>
          </a:xfrm>
        </p:spPr>
        <p:txBody>
          <a:bodyPr>
            <a:noAutofit/>
          </a:bodyPr>
          <a:lstStyle/>
          <a:p>
            <a:pPr algn="r"/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</a:rPr>
              <a:t>PLAN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rebuchet MS" panose="020B0603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3212976"/>
            <a:ext cx="10360863" cy="144016"/>
            <a:chOff x="-6834503" y="4005064"/>
            <a:chExt cx="10360863" cy="144016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-6834503" y="4077072"/>
              <a:ext cx="1021684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3382344" y="4005064"/>
              <a:ext cx="144016" cy="144016"/>
            </a:xfrm>
            <a:prstGeom prst="ellipse">
              <a:avLst/>
            </a:prstGeom>
            <a:solidFill>
              <a:srgbClr val="E6E6E6"/>
            </a:solidFill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131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Plan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413082"/>
              </p:ext>
            </p:extLst>
          </p:nvPr>
        </p:nvGraphicFramePr>
        <p:xfrm>
          <a:off x="609600" y="1989138"/>
          <a:ext cx="10972800" cy="39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/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July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August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September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October</a:t>
                      </a:r>
                      <a:endParaRPr lang="ko-KR" altLang="en-US" sz="2000" b="1" dirty="0"/>
                    </a:p>
                  </a:txBody>
                  <a:tcPr/>
                </a:tc>
              </a:tr>
              <a:tr h="3600000">
                <a:tc>
                  <a:txBody>
                    <a:bodyPr/>
                    <a:lstStyle/>
                    <a:p>
                      <a:pPr marL="285750" indent="-285750" latinLnBrk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dirty="0" smtClean="0"/>
                        <a:t>Perform</a:t>
                      </a:r>
                      <a:r>
                        <a:rPr lang="en-US" altLang="ko-KR" sz="2000" baseline="0" dirty="0" smtClean="0"/>
                        <a:t> simulation studies for various scenario which can make bias of the proposed method and improve it</a:t>
                      </a:r>
                    </a:p>
                    <a:p>
                      <a:pPr marL="285750" indent="-285750" latinLnBrk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aseline="0" dirty="0" smtClean="0"/>
                        <a:t>Compare to the existing method</a:t>
                      </a:r>
                    </a:p>
                    <a:p>
                      <a:pPr marL="285750" indent="-285750" latinLnBrk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aseline="0" dirty="0" smtClean="0"/>
                        <a:t>Implement CEST</a:t>
                      </a:r>
                    </a:p>
                    <a:p>
                      <a:pPr marL="285750" indent="-285750" latinLnBrk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aseline="0" dirty="0" smtClean="0"/>
                        <a:t>Compare the results from CEST to the existing method</a:t>
                      </a:r>
                    </a:p>
                    <a:p>
                      <a:pPr marL="285750" indent="-285750" latinLnBrk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20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aseline="0" dirty="0" smtClean="0"/>
                        <a:t>Apply the proposed method to the real data (LAM, CRC)</a:t>
                      </a:r>
                    </a:p>
                    <a:p>
                      <a:pPr marL="285750" indent="-285750" latinLnBrk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2000" dirty="0" smtClean="0"/>
                    </a:p>
                    <a:p>
                      <a:pPr latinLnBrk="1">
                        <a:spcAft>
                          <a:spcPts val="400"/>
                        </a:spcAft>
                      </a:pP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aseline="0" dirty="0" smtClean="0"/>
                        <a:t>Finish the manuscript</a:t>
                      </a:r>
                    </a:p>
                    <a:p>
                      <a:pPr marL="285750" indent="-285750" latinLnBrk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2000" dirty="0" smtClean="0"/>
                    </a:p>
                    <a:p>
                      <a:pPr latinLnBrk="1">
                        <a:spcAft>
                          <a:spcPts val="400"/>
                        </a:spcAft>
                      </a:pPr>
                      <a:endParaRPr lang="ko-KR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96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57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Recent Improvements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Estimation of heritability on binary traits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446909"/>
              </p:ext>
            </p:extLst>
          </p:nvPr>
        </p:nvGraphicFramePr>
        <p:xfrm>
          <a:off x="1434000" y="2628944"/>
          <a:ext cx="9324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85936"/>
                <a:gridCol w="5238064"/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Method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/>
                        <a:t>Contents</a:t>
                      </a:r>
                      <a:endParaRPr lang="ko-KR" altLang="en-US" sz="1600" b="1" dirty="0"/>
                    </a:p>
                  </a:txBody>
                  <a:tcPr anchor="ctr"/>
                </a:tc>
              </a:tr>
              <a:tr h="432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Linear</a:t>
                      </a:r>
                      <a:r>
                        <a:rPr lang="en-US" altLang="ko-KR" sz="1600" baseline="0" smtClean="0"/>
                        <a:t> Mixed Model (LMM)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GCTA, ...</a:t>
                      </a:r>
                      <a:endParaRPr lang="en-US" altLang="ko-KR" sz="1600" dirty="0" smtClean="0"/>
                    </a:p>
                  </a:txBody>
                  <a:tcPr anchor="ctr"/>
                </a:tc>
              </a:tr>
              <a:tr h="432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Generalized Linear</a:t>
                      </a:r>
                      <a:r>
                        <a:rPr lang="en-US" altLang="ko-KR" sz="1600" baseline="0" dirty="0" smtClean="0"/>
                        <a:t> Mixed Model (GLMM)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BVC</a:t>
                      </a:r>
                      <a:r>
                        <a:rPr lang="en-US" altLang="ko-KR" sz="1600" baseline="0" dirty="0" smtClean="0"/>
                        <a:t> (logit), ...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32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Bayesian approach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Beta-binomial,</a:t>
                      </a:r>
                      <a:r>
                        <a:rPr lang="en-US" altLang="ko-KR" sz="1600" baseline="0" dirty="0" smtClean="0"/>
                        <a:t> ...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32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Liability Threshold</a:t>
                      </a:r>
                      <a:r>
                        <a:rPr lang="en-US" altLang="ko-KR" sz="1600" b="1" baseline="0" dirty="0" smtClean="0"/>
                        <a:t> Model (LTM)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SOLAR</a:t>
                      </a:r>
                      <a:endParaRPr lang="ko-KR" altLang="en-US" sz="16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Liability </a:t>
            </a:r>
            <a:r>
              <a:rPr lang="en-US" altLang="ko-KR" dirty="0"/>
              <a:t>Threshold Model (LTM)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988840"/>
            <a:ext cx="7646640" cy="4425355"/>
          </a:xfrm>
        </p:spPr>
        <p:txBody>
          <a:bodyPr/>
          <a:lstStyle/>
          <a:p>
            <a:r>
              <a:rPr lang="en-US" altLang="ko-KR" b="1" dirty="0" smtClean="0"/>
              <a:t>Liability </a:t>
            </a:r>
            <a:r>
              <a:rPr lang="en-US" altLang="ko-KR" dirty="0" smtClean="0"/>
              <a:t>is a term used to describe all the genetic and environmental factors that contribute to the development of a multifactorial disorder. </a:t>
            </a:r>
          </a:p>
          <a:p>
            <a:r>
              <a:rPr lang="en-US" altLang="ko-KR" dirty="0" smtClean="0"/>
              <a:t>A lot of multifactorial traits display continuous variation such as height and intelligence.</a:t>
            </a:r>
          </a:p>
          <a:p>
            <a:r>
              <a:rPr lang="en-US" altLang="ko-KR" dirty="0" smtClean="0"/>
              <a:t>However, some multifactorial disorders such as diabetes mellitus and cancer display discontinuous variation with individuals either being affected or not.</a:t>
            </a:r>
          </a:p>
          <a:p>
            <a:r>
              <a:rPr lang="en-US" altLang="ko-KR" dirty="0" smtClean="0"/>
              <a:t>The threshold model allows this phenomenon to be explained.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806387"/>
            <a:ext cx="3532172" cy="601645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9912424" y="980728"/>
            <a:ext cx="0" cy="2592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9912424" y="3462051"/>
            <a:ext cx="0" cy="31683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0200456" y="3573016"/>
            <a:ext cx="0" cy="3024336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오른쪽 화살표 15"/>
          <p:cNvSpPr/>
          <p:nvPr/>
        </p:nvSpPr>
        <p:spPr>
          <a:xfrm>
            <a:off x="9984432" y="4221088"/>
            <a:ext cx="1785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68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Liability Threshold </a:t>
            </a:r>
            <a:r>
              <a:rPr lang="en-US" altLang="ko-KR" dirty="0" smtClean="0"/>
              <a:t>Model (LTM)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Liability is good to represent related individuals.</a:t>
                </a:r>
              </a:p>
              <a:p>
                <a:r>
                  <a:rPr lang="en-US" altLang="ko-KR" dirty="0" smtClean="0"/>
                  <a:t>If we assumed that liabilities of two related individuals follows a bivariate normal distribution </a:t>
                </a:r>
                <a:r>
                  <a:rPr lang="en-US" altLang="ko-KR" dirty="0"/>
                  <a:t>(BVN)</a:t>
                </a:r>
                <a:r>
                  <a:rPr lang="en-US" altLang="ko-KR" dirty="0" smtClean="0"/>
                  <a:t>, where both have a mean of 0 and standard deviation of 1, then surface of BVN for three correlation,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en-US" altLang="ko-KR" dirty="0" smtClean="0"/>
                  <a:t>,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3739049"/>
            <a:ext cx="681037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225" y="3748744"/>
            <a:ext cx="2750138" cy="2992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98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Heritability in Liability Threshold 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Polygenic model for bivariate liabilities of twin (ACE model)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79976" y="5492980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/>
              <a:t>Neale, M. C. C. L., &amp; </a:t>
            </a:r>
            <a:r>
              <a:rPr lang="en-US" altLang="ko-KR" sz="1100" dirty="0" err="1"/>
              <a:t>Cardon</a:t>
            </a:r>
            <a:r>
              <a:rPr lang="en-US" altLang="ko-KR" sz="1100" dirty="0"/>
              <a:t>, L. R. (2013). </a:t>
            </a:r>
            <a:r>
              <a:rPr lang="en-US" altLang="ko-KR" sz="1100" i="1" dirty="0"/>
              <a:t>Methodology for genetic studies of twins and families</a:t>
            </a:r>
            <a:r>
              <a:rPr lang="en-US" altLang="ko-KR" sz="1100" dirty="0"/>
              <a:t> (Vol. 67). Springer Science &amp; Business Media</a:t>
            </a:r>
            <a:endParaRPr lang="ko-KR" altLang="en-US" sz="11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2564904"/>
            <a:ext cx="822960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0"/>
            <a:ext cx="544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6338</TotalTime>
  <Words>3693</Words>
  <Application>Microsoft Office PowerPoint</Application>
  <PresentationFormat>사용자 지정</PresentationFormat>
  <Paragraphs>609</Paragraphs>
  <Slides>54</Slides>
  <Notes>10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54</vt:i4>
      </vt:variant>
    </vt:vector>
  </HeadingPairs>
  <TitlesOfParts>
    <vt:vector size="56" baseType="lpstr">
      <vt:lpstr>Office 테마</vt:lpstr>
      <vt:lpstr>디자인 사용자 지정</vt:lpstr>
      <vt:lpstr>Heritability Estimation of Dichotomous phenotypes  Using a Liability Threshold Model on Ascertained Family-based Samples</vt:lpstr>
      <vt:lpstr>Heritability</vt:lpstr>
      <vt:lpstr>Heritability</vt:lpstr>
      <vt:lpstr>Heritability</vt:lpstr>
      <vt:lpstr>Heritability</vt:lpstr>
      <vt:lpstr>Recent Improvements</vt:lpstr>
      <vt:lpstr>Liability Threshold Model (LTM)</vt:lpstr>
      <vt:lpstr>Liability Threshold Model (LTM)</vt:lpstr>
      <vt:lpstr>Heritability in Liability Threshold Model</vt:lpstr>
      <vt:lpstr>Ascertainment bias</vt:lpstr>
      <vt:lpstr>Purpose and Novelty of This Study</vt:lpstr>
      <vt:lpstr>Heritability Estimation and Genetic Association Study in Family-based Design for the Disease on the Binary Trait using Liability Threshold Model</vt:lpstr>
      <vt:lpstr>Notations</vt:lpstr>
      <vt:lpstr>Notations</vt:lpstr>
      <vt:lpstr>Notations</vt:lpstr>
      <vt:lpstr>Disease Model</vt:lpstr>
      <vt:lpstr>Disease Model</vt:lpstr>
      <vt:lpstr>Estimation of the parameters</vt:lpstr>
      <vt:lpstr>Estimation of the parameters</vt:lpstr>
      <vt:lpstr>Estimation of the parameters</vt:lpstr>
      <vt:lpstr>Estimation of the parameters</vt:lpstr>
      <vt:lpstr>Estimation of the parameters</vt:lpstr>
      <vt:lpstr>Estimation of the parameters</vt:lpstr>
      <vt:lpstr>Estimation of the parameters</vt:lpstr>
      <vt:lpstr>Estimation of the parameters</vt:lpstr>
      <vt:lpstr>Estimation of the parameters</vt:lpstr>
      <vt:lpstr>Estimation of the parameters</vt:lpstr>
      <vt:lpstr>Estimation of the parameters</vt:lpstr>
      <vt:lpstr>Robust Estimator to the Misspecified q</vt:lpstr>
      <vt:lpstr>Conditional Expected Score Test (CEST)</vt:lpstr>
      <vt:lpstr>Conditional Expected Score Test (CEST)</vt:lpstr>
      <vt:lpstr>Conditional Expected Score Test (CEST)</vt:lpstr>
      <vt:lpstr>Conditional Expected Score Test (CEST)</vt:lpstr>
      <vt:lpstr>Conditional Expected Score Test (CEST)</vt:lpstr>
      <vt:lpstr>Simulation Settings</vt:lpstr>
      <vt:lpstr>Simulation Settings</vt:lpstr>
      <vt:lpstr>Simulation Results</vt:lpstr>
      <vt:lpstr>Simulation Results</vt:lpstr>
      <vt:lpstr>Simulation Results</vt:lpstr>
      <vt:lpstr>Simulation Results</vt:lpstr>
      <vt:lpstr>Application to GWAS of LAM</vt:lpstr>
      <vt:lpstr>Application to GWAS of LAM</vt:lpstr>
      <vt:lpstr>Application to GWAS of LAM</vt:lpstr>
      <vt:lpstr>Application to GWAS of LAM</vt:lpstr>
      <vt:lpstr>Application to GWAS of LAM</vt:lpstr>
      <vt:lpstr>Application to GWAS of LAM</vt:lpstr>
      <vt:lpstr>Application to heritability estimation of CRC</vt:lpstr>
      <vt:lpstr>Application to heritability estimation of CRC</vt:lpstr>
      <vt:lpstr>Application to heritability estimation of CRC</vt:lpstr>
      <vt:lpstr>Conclusion and Discussion</vt:lpstr>
      <vt:lpstr>Conclusion and Discussion</vt:lpstr>
      <vt:lpstr>PLAN</vt:lpstr>
      <vt:lpstr>Plan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김원지</dc:creator>
  <cp:lastModifiedBy>김원지</cp:lastModifiedBy>
  <cp:revision>381</cp:revision>
  <dcterms:created xsi:type="dcterms:W3CDTF">2014-12-06T14:31:55Z</dcterms:created>
  <dcterms:modified xsi:type="dcterms:W3CDTF">2019-01-23T09:10:23Z</dcterms:modified>
</cp:coreProperties>
</file>